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9"/>
  </p:notesMasterIdLst>
  <p:handoutMasterIdLst>
    <p:handoutMasterId r:id="rId50"/>
  </p:handoutMasterIdLst>
  <p:sldIdLst>
    <p:sldId id="256" r:id="rId2"/>
    <p:sldId id="257" r:id="rId3"/>
    <p:sldId id="258" r:id="rId4"/>
    <p:sldId id="287" r:id="rId5"/>
    <p:sldId id="272" r:id="rId6"/>
    <p:sldId id="273" r:id="rId7"/>
    <p:sldId id="281" r:id="rId8"/>
    <p:sldId id="282" r:id="rId9"/>
    <p:sldId id="301" r:id="rId10"/>
    <p:sldId id="315" r:id="rId11"/>
    <p:sldId id="310" r:id="rId12"/>
    <p:sldId id="284" r:id="rId13"/>
    <p:sldId id="317" r:id="rId14"/>
    <p:sldId id="318" r:id="rId15"/>
    <p:sldId id="319" r:id="rId16"/>
    <p:sldId id="322" r:id="rId17"/>
    <p:sldId id="320" r:id="rId18"/>
    <p:sldId id="321" r:id="rId19"/>
    <p:sldId id="291" r:id="rId20"/>
    <p:sldId id="285" r:id="rId21"/>
    <p:sldId id="286" r:id="rId22"/>
    <p:sldId id="314" r:id="rId23"/>
    <p:sldId id="275" r:id="rId24"/>
    <p:sldId id="279" r:id="rId25"/>
    <p:sldId id="277" r:id="rId26"/>
    <p:sldId id="303" r:id="rId27"/>
    <p:sldId id="304" r:id="rId28"/>
    <p:sldId id="305" r:id="rId29"/>
    <p:sldId id="306" r:id="rId30"/>
    <p:sldId id="307" r:id="rId31"/>
    <p:sldId id="308" r:id="rId32"/>
    <p:sldId id="309" r:id="rId33"/>
    <p:sldId id="316" r:id="rId34"/>
    <p:sldId id="302" r:id="rId35"/>
    <p:sldId id="290" r:id="rId36"/>
    <p:sldId id="288" r:id="rId37"/>
    <p:sldId id="271" r:id="rId38"/>
    <p:sldId id="259" r:id="rId39"/>
    <p:sldId id="313" r:id="rId40"/>
    <p:sldId id="312" r:id="rId41"/>
    <p:sldId id="261" r:id="rId42"/>
    <p:sldId id="311" r:id="rId43"/>
    <p:sldId id="267" r:id="rId44"/>
    <p:sldId id="265" r:id="rId45"/>
    <p:sldId id="270" r:id="rId46"/>
    <p:sldId id="266" r:id="rId47"/>
    <p:sldId id="268" r:id="rId48"/>
  </p:sldIdLst>
  <p:sldSz cx="9144000" cy="6858000" type="screen4x3"/>
  <p:notesSz cx="7099300" cy="102346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1C56C2-1A40-4D58-99A3-2AA9D5580164}">
          <p14:sldIdLst>
            <p14:sldId id="256"/>
            <p14:sldId id="257"/>
            <p14:sldId id="258"/>
            <p14:sldId id="287"/>
          </p14:sldIdLst>
        </p14:section>
        <p14:section name="Touch apps" id="{E7B50AAC-1CFA-4AAB-97CD-42D6B16DA053}">
          <p14:sldIdLst>
            <p14:sldId id="272"/>
            <p14:sldId id="273"/>
            <p14:sldId id="281"/>
            <p14:sldId id="282"/>
            <p14:sldId id="301"/>
            <p14:sldId id="315"/>
          </p14:sldIdLst>
        </p14:section>
        <p14:section name="Training apps" id="{72A89366-E178-4A69-9B20-2BDCE06F1E4A}">
          <p14:sldIdLst>
            <p14:sldId id="310"/>
          </p14:sldIdLst>
        </p14:section>
        <p14:section name="CommonSense Framework" id="{B9D25A88-95FE-49D2-B635-ED51CCBD6EE0}">
          <p14:sldIdLst>
            <p14:sldId id="284"/>
            <p14:sldId id="317"/>
            <p14:sldId id="318"/>
            <p14:sldId id="319"/>
            <p14:sldId id="322"/>
            <p14:sldId id="320"/>
            <p14:sldId id="321"/>
            <p14:sldId id="291"/>
            <p14:sldId id="285"/>
            <p14:sldId id="286"/>
            <p14:sldId id="314"/>
            <p14:sldId id="275"/>
            <p14:sldId id="279"/>
            <p14:sldId id="277"/>
            <p14:sldId id="303"/>
            <p14:sldId id="304"/>
            <p14:sldId id="305"/>
            <p14:sldId id="306"/>
            <p14:sldId id="307"/>
            <p14:sldId id="308"/>
            <p14:sldId id="309"/>
            <p14:sldId id="316"/>
          </p14:sldIdLst>
        </p14:section>
        <p14:section name="Internet apps" id="{B9CACBDE-872A-4CC3-9A55-50948DDDF6C9}">
          <p14:sldIdLst>
            <p14:sldId id="302"/>
            <p14:sldId id="290"/>
            <p14:sldId id="288"/>
            <p14:sldId id="271"/>
            <p14:sldId id="259"/>
            <p14:sldId id="313"/>
            <p14:sldId id="312"/>
            <p14:sldId id="261"/>
            <p14:sldId id="311"/>
            <p14:sldId id="267"/>
            <p14:sldId id="265"/>
            <p14:sldId id="270"/>
            <p14:sldId id="266"/>
            <p14:sldId id="268"/>
          </p14:sldIdLst>
        </p14:section>
      </p14:sectionLst>
    </p:ext>
    <p:ext uri="{EFAFB233-063F-42B5-8137-9DF3F51BA10A}">
      <p15:sldGuideLst xmlns:p15="http://schemas.microsoft.com/office/powerpoint/2012/main" xmlns="">
        <p15:guide id="1" orient="horz" pos="4020" userDrawn="1">
          <p15:clr>
            <a:srgbClr val="A4A3A4"/>
          </p15:clr>
        </p15:guide>
        <p15:guide id="2" orient="horz" pos="890" userDrawn="1">
          <p15:clr>
            <a:srgbClr val="A4A3A4"/>
          </p15:clr>
        </p15:guide>
        <p15:guide id="3" orient="horz" pos="1434" userDrawn="1">
          <p15:clr>
            <a:srgbClr val="A4A3A4"/>
          </p15:clr>
        </p15:guide>
        <p15:guide id="4" pos="884" userDrawn="1">
          <p15:clr>
            <a:srgbClr val="A4A3A4"/>
          </p15:clr>
        </p15:guide>
        <p15:guide id="5" pos="5465" userDrawn="1">
          <p15:clr>
            <a:srgbClr val="A4A3A4"/>
          </p15:clr>
        </p15:guide>
        <p15:guide id="6" pos="2971" userDrawn="1">
          <p15:clr>
            <a:srgbClr val="A4A3A4"/>
          </p15:clr>
        </p15:guide>
        <p15:guide id="7" pos="2789" userDrawn="1">
          <p15:clr>
            <a:srgbClr val="A4A3A4"/>
          </p15:clr>
        </p15:guide>
      </p15:sldGuideLst>
    </p:ext>
    <p:ext uri="{2D200454-40CA-4A62-9FC3-DE9A4176ACB9}">
      <p15:notesGuideLst xmlns:p15="http://schemas.microsoft.com/office/powerpoint/2012/main" xmlns="">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41" autoAdjust="0"/>
    <p:restoredTop sz="95682" autoAdjust="0"/>
  </p:normalViewPr>
  <p:slideViewPr>
    <p:cSldViewPr>
      <p:cViewPr>
        <p:scale>
          <a:sx n="75" d="100"/>
          <a:sy n="75" d="100"/>
        </p:scale>
        <p:origin x="-2820" y="-1002"/>
      </p:cViewPr>
      <p:guideLst>
        <p:guide orient="horz" pos="4020"/>
        <p:guide orient="horz" pos="890"/>
        <p:guide orient="horz" pos="1434"/>
        <p:guide pos="884"/>
        <p:guide pos="5465"/>
        <p:guide pos="2971"/>
        <p:guide pos="278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9" d="100"/>
          <a:sy n="59" d="100"/>
        </p:scale>
        <p:origin x="-2556"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r>
              <a:rPr lang="nl-NL" dirty="0" smtClean="0"/>
              <a:t>Titel van de presentatie</a:t>
            </a:r>
            <a:endParaRPr lang="nl-NL" dirty="0"/>
          </a:p>
        </p:txBody>
      </p:sp>
      <p:sp>
        <p:nvSpPr>
          <p:cNvPr id="3" name="Tijdelijke aanduiding voor datum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C5EEFA4B-77C2-481A-ABD0-DB23CAD51848}" type="datetime8">
              <a:rPr lang="nl-NL" smtClean="0"/>
              <a:t>22-9-2014 14:30</a:t>
            </a:fld>
            <a:endParaRPr lang="nl-NL" dirty="0"/>
          </a:p>
        </p:txBody>
      </p:sp>
      <p:sp>
        <p:nvSpPr>
          <p:cNvPr id="4" name="Tijdelijke aanduiding voor voettekst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nl-NL" dirty="0"/>
          </a:p>
        </p:txBody>
      </p:sp>
      <p:sp>
        <p:nvSpPr>
          <p:cNvPr id="5" name="Tijdelijke aanduiding voor dianumm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E667C337-BE69-40D5-A2C3-B572D8434EAF}" type="slidenum">
              <a:rPr lang="nl-NL" smtClean="0"/>
              <a:t>‹#›</a:t>
            </a:fld>
            <a:endParaRPr lang="nl-NL" dirty="0"/>
          </a:p>
        </p:txBody>
      </p:sp>
    </p:spTree>
    <p:extLst>
      <p:ext uri="{BB962C8B-B14F-4D97-AF65-F5344CB8AC3E}">
        <p14:creationId xmlns:p14="http://schemas.microsoft.com/office/powerpoint/2010/main" val="2142793701"/>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r>
              <a:rPr lang="nl-NL" dirty="0" smtClean="0"/>
              <a:t>Titel van de presentatie</a:t>
            </a:r>
            <a:endParaRPr lang="nl-NL" dirty="0"/>
          </a:p>
        </p:txBody>
      </p:sp>
      <p:sp>
        <p:nvSpPr>
          <p:cNvPr id="3" name="Tijdelijke aanduiding voor datum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E6EC21D8-2BA0-4B3C-980A-4A3FF683EAE5}" type="datetime8">
              <a:rPr lang="nl-NL" smtClean="0"/>
              <a:t>22-9-2014 14:30</a:t>
            </a:fld>
            <a:endParaRPr lang="nl-NL" dirty="0"/>
          </a:p>
        </p:txBody>
      </p:sp>
      <p:sp>
        <p:nvSpPr>
          <p:cNvPr id="4" name="Tijdelijke aanduiding voor dia-afbeelding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nl-NL" dirty="0"/>
          </a:p>
        </p:txBody>
      </p:sp>
      <p:sp>
        <p:nvSpPr>
          <p:cNvPr id="5" name="Tijdelijke aanduiding voor notiti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nl-NL" dirty="0"/>
          </a:p>
        </p:txBody>
      </p:sp>
      <p:sp>
        <p:nvSpPr>
          <p:cNvPr id="7" name="Tijdelijke aanduiding voor dianumm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801935DF-413D-4C75-8A60-925A728E0BBB}" type="slidenum">
              <a:rPr lang="nl-NL" smtClean="0"/>
              <a:t>‹#›</a:t>
            </a:fld>
            <a:endParaRPr lang="nl-NL" dirty="0"/>
          </a:p>
        </p:txBody>
      </p:sp>
    </p:spTree>
    <p:extLst>
      <p:ext uri="{BB962C8B-B14F-4D97-AF65-F5344CB8AC3E}">
        <p14:creationId xmlns:p14="http://schemas.microsoft.com/office/powerpoint/2010/main" val="3925766074"/>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tno.nl/content.cfm?context=thema&amp;content=markt_product&amp;laag1=893&amp;laag2=178&amp;laag3=368&amp;item_id=1249"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youtube.com/watch?v=z4Gl4L26o_Y"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www.urbanflood.eu/" TargetMode="External"/><Relationship Id="rId5" Type="http://schemas.openxmlformats.org/officeDocument/2006/relationships/hyperlink" Target="http://www.youtube.com/embed/PRHbs46Gtxo" TargetMode="External"/><Relationship Id="rId4" Type="http://schemas.openxmlformats.org/officeDocument/2006/relationships/hyperlink" Target="http://www.youtube.com/watch?v=w48Op4TF26U"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GB" dirty="0" smtClean="0"/>
              <a:t>Image: Experts in different domains</a:t>
            </a:r>
            <a:r>
              <a:rPr lang="en-GB" baseline="0" dirty="0" smtClean="0"/>
              <a:t> estimate the effect of plans and measures on selected clusters in The Hague. Since they estimate these effects collaboratively, they are able to immediately react to their colleagues estimates, which allows them to develop a shared expert model (much better than would have been obtained using Excel </a:t>
            </a:r>
            <a:r>
              <a:rPr lang="en-GB" baseline="0" dirty="0" err="1" smtClean="0"/>
              <a:t>spreadsheets</a:t>
            </a:r>
            <a:r>
              <a:rPr lang="en-GB" baseline="0" dirty="0" smtClean="0"/>
              <a:t>, for example).</a:t>
            </a:r>
            <a:endParaRPr lang="en-GB" dirty="0"/>
          </a:p>
        </p:txBody>
      </p:sp>
      <p:sp>
        <p:nvSpPr>
          <p:cNvPr id="4" name="Header Placeholder 3"/>
          <p:cNvSpPr>
            <a:spLocks noGrp="1"/>
          </p:cNvSpPr>
          <p:nvPr>
            <p:ph type="hdr" sz="quarter" idx="10"/>
          </p:nvPr>
        </p:nvSpPr>
        <p:spPr/>
        <p:txBody>
          <a:bodyPr/>
          <a:lstStyle/>
          <a:p>
            <a:r>
              <a:rPr lang="nl-NL" smtClean="0"/>
              <a:t>Titel van de presentatie</a:t>
            </a:r>
            <a:endParaRPr lang="nl-NL" dirty="0"/>
          </a:p>
        </p:txBody>
      </p:sp>
      <p:sp>
        <p:nvSpPr>
          <p:cNvPr id="5" name="Date Placeholder 4"/>
          <p:cNvSpPr>
            <a:spLocks noGrp="1"/>
          </p:cNvSpPr>
          <p:nvPr>
            <p:ph type="dt" idx="11"/>
          </p:nvPr>
        </p:nvSpPr>
        <p:spPr/>
        <p:txBody>
          <a:bodyPr/>
          <a:lstStyle/>
          <a:p>
            <a:fld id="{E6EC21D8-2BA0-4B3C-980A-4A3FF683EAE5}" type="datetime8">
              <a:rPr lang="nl-NL" smtClean="0"/>
              <a:t>22-9-2014 14:30</a:t>
            </a:fld>
            <a:endParaRPr lang="nl-NL" dirty="0"/>
          </a:p>
        </p:txBody>
      </p:sp>
      <p:sp>
        <p:nvSpPr>
          <p:cNvPr id="6" name="Slide Number Placeholder 5"/>
          <p:cNvSpPr>
            <a:spLocks noGrp="1"/>
          </p:cNvSpPr>
          <p:nvPr>
            <p:ph type="sldNum" sz="quarter" idx="12"/>
          </p:nvPr>
        </p:nvSpPr>
        <p:spPr/>
        <p:txBody>
          <a:bodyPr/>
          <a:lstStyle/>
          <a:p>
            <a:fld id="{801935DF-413D-4C75-8A60-925A728E0BBB}" type="slidenum">
              <a:rPr lang="nl-NL" smtClean="0"/>
              <a:t>5</a:t>
            </a:fld>
            <a:endParaRPr lang="nl-NL" dirty="0"/>
          </a:p>
        </p:txBody>
      </p:sp>
    </p:spTree>
    <p:extLst>
      <p:ext uri="{BB962C8B-B14F-4D97-AF65-F5344CB8AC3E}">
        <p14:creationId xmlns:p14="http://schemas.microsoft.com/office/powerpoint/2010/main" val="62947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GB" dirty="0" smtClean="0"/>
              <a:t>See also: </a:t>
            </a:r>
            <a:r>
              <a:rPr lang="nl-NL" dirty="0" smtClean="0">
                <a:hlinkClick r:id="rId3"/>
              </a:rPr>
              <a:t>http://www.tno.nl/content.cfm?context=thema&amp;content=markt_product&amp;laag1=893&amp;laag2=178&amp;laag3=368&amp;item_id=1249</a:t>
            </a:r>
            <a:endParaRPr lang="nl-NL" dirty="0" smtClean="0"/>
          </a:p>
          <a:p>
            <a:endParaRPr lang="en-GB" dirty="0" smtClean="0"/>
          </a:p>
          <a:p>
            <a:r>
              <a:rPr lang="en-GB" dirty="0" smtClean="0"/>
              <a:t>Surface 2 application, which can</a:t>
            </a:r>
            <a:r>
              <a:rPr lang="en-GB" baseline="0" dirty="0" smtClean="0"/>
              <a:t> also be run on Windows 7.</a:t>
            </a:r>
            <a:endParaRPr lang="en-GB" dirty="0" smtClean="0"/>
          </a:p>
          <a:p>
            <a:endParaRPr lang="en-GB" dirty="0" smtClean="0"/>
          </a:p>
          <a:p>
            <a:r>
              <a:rPr lang="en-GB" dirty="0" smtClean="0"/>
              <a:t>Green circles</a:t>
            </a:r>
            <a:r>
              <a:rPr lang="en-GB" baseline="0" dirty="0" smtClean="0"/>
              <a:t> indicate control variables (ones you can change), red indicates goal variables, others are neutral.</a:t>
            </a:r>
          </a:p>
          <a:p>
            <a:r>
              <a:rPr lang="en-GB" baseline="0" dirty="0" smtClean="0"/>
              <a:t>Arrow thickness indicates strength of the relationship, and the small orthogonal stripes indicate delays.</a:t>
            </a:r>
          </a:p>
          <a:p>
            <a:r>
              <a:rPr lang="en-GB" baseline="0" dirty="0" smtClean="0"/>
              <a:t>Finally, the red lines depict the strongest loop.</a:t>
            </a:r>
            <a:endParaRPr lang="en-GB" dirty="0"/>
          </a:p>
        </p:txBody>
      </p:sp>
      <p:sp>
        <p:nvSpPr>
          <p:cNvPr id="4" name="Header Placeholder 3"/>
          <p:cNvSpPr>
            <a:spLocks noGrp="1"/>
          </p:cNvSpPr>
          <p:nvPr>
            <p:ph type="hdr" sz="quarter" idx="10"/>
          </p:nvPr>
        </p:nvSpPr>
        <p:spPr/>
        <p:txBody>
          <a:bodyPr/>
          <a:lstStyle/>
          <a:p>
            <a:r>
              <a:rPr lang="nl-NL" smtClean="0"/>
              <a:t>Titel van de presentatie</a:t>
            </a:r>
            <a:endParaRPr lang="nl-NL" dirty="0"/>
          </a:p>
        </p:txBody>
      </p:sp>
      <p:sp>
        <p:nvSpPr>
          <p:cNvPr id="5" name="Date Placeholder 4"/>
          <p:cNvSpPr>
            <a:spLocks noGrp="1"/>
          </p:cNvSpPr>
          <p:nvPr>
            <p:ph type="dt" idx="11"/>
          </p:nvPr>
        </p:nvSpPr>
        <p:spPr/>
        <p:txBody>
          <a:bodyPr/>
          <a:lstStyle/>
          <a:p>
            <a:fld id="{E6EC21D8-2BA0-4B3C-980A-4A3FF683EAE5}" type="datetime8">
              <a:rPr lang="nl-NL" smtClean="0"/>
              <a:t>22-9-2014 14:30</a:t>
            </a:fld>
            <a:endParaRPr lang="nl-NL" dirty="0"/>
          </a:p>
        </p:txBody>
      </p:sp>
      <p:sp>
        <p:nvSpPr>
          <p:cNvPr id="6" name="Slide Number Placeholder 5"/>
          <p:cNvSpPr>
            <a:spLocks noGrp="1"/>
          </p:cNvSpPr>
          <p:nvPr>
            <p:ph type="sldNum" sz="quarter" idx="12"/>
          </p:nvPr>
        </p:nvSpPr>
        <p:spPr/>
        <p:txBody>
          <a:bodyPr/>
          <a:lstStyle/>
          <a:p>
            <a:fld id="{801935DF-413D-4C75-8A60-925A728E0BBB}" type="slidenum">
              <a:rPr lang="nl-NL" smtClean="0"/>
              <a:t>9</a:t>
            </a:fld>
            <a:endParaRPr lang="nl-NL" dirty="0"/>
          </a:p>
        </p:txBody>
      </p:sp>
    </p:spTree>
    <p:extLst>
      <p:ext uri="{BB962C8B-B14F-4D97-AF65-F5344CB8AC3E}">
        <p14:creationId xmlns:p14="http://schemas.microsoft.com/office/powerpoint/2010/main" val="2235705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92188" y="768350"/>
            <a:ext cx="5114925" cy="3836988"/>
          </a:xfrm>
        </p:spPr>
      </p:sp>
      <p:sp>
        <p:nvSpPr>
          <p:cNvPr id="3" name="Tijdelijke aanduiding voor notities 2"/>
          <p:cNvSpPr>
            <a:spLocks noGrp="1"/>
          </p:cNvSpPr>
          <p:nvPr>
            <p:ph type="body" idx="1"/>
          </p:nvPr>
        </p:nvSpPr>
        <p:spPr/>
        <p:txBody>
          <a:bodyPr/>
          <a:lstStyle/>
          <a:p>
            <a:pPr algn="l"/>
            <a:r>
              <a:rPr lang="en-GB" dirty="0" smtClean="0"/>
              <a:t>To</a:t>
            </a:r>
            <a:r>
              <a:rPr lang="en-GB" baseline="0" dirty="0" smtClean="0"/>
              <a:t>p </a:t>
            </a:r>
            <a:r>
              <a:rPr lang="en-GB" dirty="0" smtClean="0"/>
              <a:t>left) Google Earth view from camera,</a:t>
            </a:r>
          </a:p>
          <a:p>
            <a:pPr algn="l"/>
            <a:r>
              <a:rPr lang="en-GB" dirty="0" smtClean="0"/>
              <a:t>Top Right) Field of view from location</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Bottom: Mark and share map</a:t>
            </a:r>
          </a:p>
          <a:p>
            <a:pPr algn="l"/>
            <a:endParaRPr lang="en-GB" dirty="0" smtClean="0"/>
          </a:p>
        </p:txBody>
      </p:sp>
      <p:sp>
        <p:nvSpPr>
          <p:cNvPr id="4" name="Tijdelijke aanduiding voor koptekst 3"/>
          <p:cNvSpPr>
            <a:spLocks noGrp="1"/>
          </p:cNvSpPr>
          <p:nvPr>
            <p:ph type="hdr" sz="quarter" idx="10"/>
          </p:nvPr>
        </p:nvSpPr>
        <p:spPr/>
        <p:txBody>
          <a:bodyPr/>
          <a:lstStyle/>
          <a:p>
            <a:r>
              <a:rPr lang="nl-NL" smtClean="0"/>
              <a:t>Titel van de presentatie</a:t>
            </a:r>
            <a:endParaRPr lang="nl-NL" dirty="0"/>
          </a:p>
        </p:txBody>
      </p:sp>
      <p:sp>
        <p:nvSpPr>
          <p:cNvPr id="5" name="Tijdelijke aanduiding voor datum 4"/>
          <p:cNvSpPr>
            <a:spLocks noGrp="1"/>
          </p:cNvSpPr>
          <p:nvPr>
            <p:ph type="dt" idx="11"/>
          </p:nvPr>
        </p:nvSpPr>
        <p:spPr/>
        <p:txBody>
          <a:bodyPr/>
          <a:lstStyle/>
          <a:p>
            <a:fld id="{E6EC21D8-2BA0-4B3C-980A-4A3FF683EAE5}" type="datetime8">
              <a:rPr lang="nl-NL" smtClean="0"/>
              <a:t>22-9-2014 14:30</a:t>
            </a:fld>
            <a:endParaRPr lang="nl-NL" dirty="0"/>
          </a:p>
        </p:txBody>
      </p:sp>
      <p:sp>
        <p:nvSpPr>
          <p:cNvPr id="6" name="Tijdelijke aanduiding voor dianummer 5"/>
          <p:cNvSpPr>
            <a:spLocks noGrp="1"/>
          </p:cNvSpPr>
          <p:nvPr>
            <p:ph type="sldNum" sz="quarter" idx="12"/>
          </p:nvPr>
        </p:nvSpPr>
        <p:spPr/>
        <p:txBody>
          <a:bodyPr/>
          <a:lstStyle/>
          <a:p>
            <a:fld id="{801935DF-413D-4C75-8A60-925A728E0BBB}" type="slidenum">
              <a:rPr lang="nl-NL" smtClean="0"/>
              <a:t>12</a:t>
            </a:fld>
            <a:endParaRPr lang="nl-NL" dirty="0"/>
          </a:p>
        </p:txBody>
      </p:sp>
    </p:spTree>
    <p:extLst>
      <p:ext uri="{BB962C8B-B14F-4D97-AF65-F5344CB8AC3E}">
        <p14:creationId xmlns:p14="http://schemas.microsoft.com/office/powerpoint/2010/main" val="2453681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nl-NL" sz="1300" dirty="0" err="1"/>
              <a:t>Also</a:t>
            </a:r>
            <a:r>
              <a:rPr lang="nl-NL" sz="1300" dirty="0"/>
              <a:t> </a:t>
            </a:r>
            <a:r>
              <a:rPr lang="nl-NL" sz="1300" dirty="0" err="1"/>
              <a:t>note</a:t>
            </a:r>
            <a:r>
              <a:rPr lang="nl-NL" sz="1300" dirty="0"/>
              <a:t> the </a:t>
            </a:r>
            <a:r>
              <a:rPr lang="nl-NL" sz="1300" dirty="0" err="1"/>
              <a:t>timeline</a:t>
            </a:r>
            <a:r>
              <a:rPr lang="nl-NL" sz="1300" dirty="0"/>
              <a:t> (top right image) at the </a:t>
            </a:r>
            <a:r>
              <a:rPr lang="nl-NL" sz="1300" dirty="0" err="1"/>
              <a:t>bottom</a:t>
            </a:r>
            <a:r>
              <a:rPr lang="nl-NL" sz="1300" dirty="0"/>
              <a:t> of the screen. It </a:t>
            </a:r>
            <a:r>
              <a:rPr lang="nl-NL" sz="1300" dirty="0" err="1"/>
              <a:t>allows</a:t>
            </a:r>
            <a:r>
              <a:rPr lang="nl-NL" sz="1300" dirty="0"/>
              <a:t> </a:t>
            </a:r>
            <a:r>
              <a:rPr lang="nl-NL" sz="1300" dirty="0" err="1"/>
              <a:t>you</a:t>
            </a:r>
            <a:r>
              <a:rPr lang="nl-NL" sz="1300" dirty="0"/>
              <a:t> </a:t>
            </a:r>
            <a:r>
              <a:rPr lang="nl-NL" sz="1300" dirty="0" err="1"/>
              <a:t>to</a:t>
            </a:r>
            <a:r>
              <a:rPr lang="nl-NL" sz="1300" dirty="0"/>
              <a:t> </a:t>
            </a:r>
            <a:r>
              <a:rPr lang="nl-NL" sz="1300" dirty="0" err="1"/>
              <a:t>quickly</a:t>
            </a:r>
            <a:r>
              <a:rPr lang="nl-NL" sz="1300" dirty="0"/>
              <a:t> review the past or </a:t>
            </a:r>
            <a:r>
              <a:rPr lang="nl-NL" sz="1300" dirty="0" err="1"/>
              <a:t>predict</a:t>
            </a:r>
            <a:r>
              <a:rPr lang="nl-NL" sz="1300" dirty="0"/>
              <a:t> (</a:t>
            </a:r>
            <a:r>
              <a:rPr lang="nl-NL" sz="1300" dirty="0" err="1"/>
              <a:t>using</a:t>
            </a:r>
            <a:r>
              <a:rPr lang="nl-NL" sz="1300" dirty="0"/>
              <a:t> models) the </a:t>
            </a:r>
            <a:r>
              <a:rPr lang="nl-NL" sz="1300" dirty="0" err="1"/>
              <a:t>future</a:t>
            </a:r>
            <a:r>
              <a:rPr lang="nl-NL" sz="1300" dirty="0"/>
              <a:t>.</a:t>
            </a:r>
          </a:p>
          <a:p>
            <a:endParaRPr lang="nl-NL" sz="1300" dirty="0"/>
          </a:p>
          <a:p>
            <a:r>
              <a:rPr lang="nl-NL" sz="1300" dirty="0" err="1"/>
              <a:t>UrbanFlood</a:t>
            </a:r>
            <a:r>
              <a:rPr lang="nl-NL" sz="1300" dirty="0"/>
              <a:t> on </a:t>
            </a:r>
            <a:r>
              <a:rPr lang="nl-NL" sz="1300" dirty="0" err="1"/>
              <a:t>YouTube</a:t>
            </a:r>
            <a:r>
              <a:rPr lang="nl-NL" sz="1300" dirty="0"/>
              <a:t>:</a:t>
            </a:r>
          </a:p>
          <a:p>
            <a:r>
              <a:rPr lang="nl-NL" sz="1300" dirty="0"/>
              <a:t>- </a:t>
            </a:r>
            <a:r>
              <a:rPr lang="nl-NL" sz="1300" u="sng" dirty="0">
                <a:hlinkClick r:id="rId3"/>
              </a:rPr>
              <a:t>http://www.youtube.com/watch?v=z4Gl4L26o_Y</a:t>
            </a:r>
            <a:endParaRPr lang="nl-NL" sz="1300" dirty="0"/>
          </a:p>
          <a:p>
            <a:r>
              <a:rPr lang="nl-NL" sz="1300" dirty="0"/>
              <a:t>- </a:t>
            </a:r>
            <a:r>
              <a:rPr lang="nl-NL" sz="1300" u="sng" dirty="0">
                <a:hlinkClick r:id="rId4"/>
              </a:rPr>
              <a:t>http://www.youtube.com/watch?v=w48Op4TF26U</a:t>
            </a:r>
            <a:endParaRPr lang="nl-NL" sz="1300" dirty="0"/>
          </a:p>
          <a:p>
            <a:r>
              <a:rPr lang="nl-NL" sz="1300" dirty="0"/>
              <a:t>- </a:t>
            </a:r>
            <a:r>
              <a:rPr lang="nl-NL" sz="1300" u="sng" dirty="0">
                <a:hlinkClick r:id="rId5"/>
              </a:rPr>
              <a:t>http://www.youtube.com/embed/PRHbs46Gtxo</a:t>
            </a:r>
            <a:endParaRPr lang="nl-NL" sz="1300" dirty="0"/>
          </a:p>
          <a:p>
            <a:r>
              <a:rPr lang="nl-NL" sz="1300" dirty="0"/>
              <a:t> </a:t>
            </a:r>
          </a:p>
          <a:p>
            <a:r>
              <a:rPr lang="nl-NL" sz="1300" dirty="0"/>
              <a:t>Website Urban </a:t>
            </a:r>
            <a:r>
              <a:rPr lang="nl-NL" sz="1300" dirty="0" err="1"/>
              <a:t>Flood</a:t>
            </a:r>
            <a:r>
              <a:rPr lang="nl-NL" sz="1300" dirty="0"/>
              <a:t>:</a:t>
            </a:r>
          </a:p>
          <a:p>
            <a:r>
              <a:rPr lang="nl-NL" sz="1300" dirty="0"/>
              <a:t>- </a:t>
            </a:r>
            <a:r>
              <a:rPr lang="nl-NL" sz="1300" u="sng" dirty="0">
                <a:hlinkClick r:id="rId6"/>
              </a:rPr>
              <a:t>http://www.urbanflood.eu</a:t>
            </a:r>
            <a:endParaRPr lang="nl-NL" sz="1300" dirty="0"/>
          </a:p>
          <a:p>
            <a:r>
              <a:rPr lang="nl-NL" sz="1300" dirty="0"/>
              <a:t> </a:t>
            </a:r>
          </a:p>
          <a:p>
            <a:endParaRPr lang="en-GB" dirty="0"/>
          </a:p>
        </p:txBody>
      </p:sp>
      <p:sp>
        <p:nvSpPr>
          <p:cNvPr id="4" name="Header Placeholder 3"/>
          <p:cNvSpPr>
            <a:spLocks noGrp="1"/>
          </p:cNvSpPr>
          <p:nvPr>
            <p:ph type="hdr" sz="quarter" idx="10"/>
          </p:nvPr>
        </p:nvSpPr>
        <p:spPr/>
        <p:txBody>
          <a:bodyPr/>
          <a:lstStyle/>
          <a:p>
            <a:r>
              <a:rPr lang="nl-NL" smtClean="0"/>
              <a:t>Titel van de presentatie</a:t>
            </a:r>
            <a:endParaRPr lang="nl-NL" dirty="0"/>
          </a:p>
        </p:txBody>
      </p:sp>
      <p:sp>
        <p:nvSpPr>
          <p:cNvPr id="5" name="Date Placeholder 4"/>
          <p:cNvSpPr>
            <a:spLocks noGrp="1"/>
          </p:cNvSpPr>
          <p:nvPr>
            <p:ph type="dt" idx="11"/>
          </p:nvPr>
        </p:nvSpPr>
        <p:spPr/>
        <p:txBody>
          <a:bodyPr/>
          <a:lstStyle/>
          <a:p>
            <a:fld id="{E6EC21D8-2BA0-4B3C-980A-4A3FF683EAE5}" type="datetime8">
              <a:rPr lang="nl-NL" smtClean="0"/>
              <a:t>22-9-2014 14:30</a:t>
            </a:fld>
            <a:endParaRPr lang="nl-NL" dirty="0"/>
          </a:p>
        </p:txBody>
      </p:sp>
      <p:sp>
        <p:nvSpPr>
          <p:cNvPr id="6" name="Slide Number Placeholder 5"/>
          <p:cNvSpPr>
            <a:spLocks noGrp="1"/>
          </p:cNvSpPr>
          <p:nvPr>
            <p:ph type="sldNum" sz="quarter" idx="12"/>
          </p:nvPr>
        </p:nvSpPr>
        <p:spPr/>
        <p:txBody>
          <a:bodyPr/>
          <a:lstStyle/>
          <a:p>
            <a:fld id="{801935DF-413D-4C75-8A60-925A728E0BBB}" type="slidenum">
              <a:rPr lang="nl-NL" smtClean="0"/>
              <a:t>23</a:t>
            </a:fld>
            <a:endParaRPr lang="nl-NL" dirty="0"/>
          </a:p>
        </p:txBody>
      </p:sp>
    </p:spTree>
    <p:extLst>
      <p:ext uri="{BB962C8B-B14F-4D97-AF65-F5344CB8AC3E}">
        <p14:creationId xmlns:p14="http://schemas.microsoft.com/office/powerpoint/2010/main" val="1617691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GB" dirty="0" smtClean="0"/>
              <a:t>System Architecture of our applications: The Microsoft Surface touch table interacts</a:t>
            </a:r>
            <a:r>
              <a:rPr lang="en-GB" baseline="0" dirty="0" smtClean="0"/>
              <a:t> with externally hosted models and web services. The Enterprise Service bus has client connectors for most popular programming languages (C# including Silverlight, C++, Java, Delphi, Flash) and Operating Systems (Windows, Windows Phone, Android, iPhone and </a:t>
            </a:r>
            <a:r>
              <a:rPr lang="en-GB" baseline="0" dirty="0" err="1" smtClean="0"/>
              <a:t>iPad</a:t>
            </a:r>
            <a:r>
              <a:rPr lang="en-GB" baseline="0" dirty="0" smtClean="0"/>
              <a:t>), allowing the Surface services and decisions to be shared with persons, sensors and actuators.</a:t>
            </a:r>
            <a:endParaRPr lang="en-GB" dirty="0"/>
          </a:p>
        </p:txBody>
      </p:sp>
      <p:sp>
        <p:nvSpPr>
          <p:cNvPr id="4" name="Header Placeholder 3"/>
          <p:cNvSpPr>
            <a:spLocks noGrp="1"/>
          </p:cNvSpPr>
          <p:nvPr>
            <p:ph type="hdr" sz="quarter" idx="10"/>
          </p:nvPr>
        </p:nvSpPr>
        <p:spPr/>
        <p:txBody>
          <a:bodyPr/>
          <a:lstStyle/>
          <a:p>
            <a:r>
              <a:rPr lang="nl-NL" smtClean="0"/>
              <a:t>Titel van de presentatie</a:t>
            </a:r>
            <a:endParaRPr lang="nl-NL" dirty="0"/>
          </a:p>
        </p:txBody>
      </p:sp>
      <p:sp>
        <p:nvSpPr>
          <p:cNvPr id="5" name="Date Placeholder 4"/>
          <p:cNvSpPr>
            <a:spLocks noGrp="1"/>
          </p:cNvSpPr>
          <p:nvPr>
            <p:ph type="dt" idx="11"/>
          </p:nvPr>
        </p:nvSpPr>
        <p:spPr/>
        <p:txBody>
          <a:bodyPr/>
          <a:lstStyle/>
          <a:p>
            <a:fld id="{E6EC21D8-2BA0-4B3C-980A-4A3FF683EAE5}" type="datetime8">
              <a:rPr lang="nl-NL" smtClean="0"/>
              <a:t>22-9-2014 14:30</a:t>
            </a:fld>
            <a:endParaRPr lang="nl-NL" dirty="0"/>
          </a:p>
        </p:txBody>
      </p:sp>
      <p:sp>
        <p:nvSpPr>
          <p:cNvPr id="6" name="Slide Number Placeholder 5"/>
          <p:cNvSpPr>
            <a:spLocks noGrp="1"/>
          </p:cNvSpPr>
          <p:nvPr>
            <p:ph type="sldNum" sz="quarter" idx="12"/>
          </p:nvPr>
        </p:nvSpPr>
        <p:spPr/>
        <p:txBody>
          <a:bodyPr/>
          <a:lstStyle/>
          <a:p>
            <a:fld id="{801935DF-413D-4C75-8A60-925A728E0BBB}" type="slidenum">
              <a:rPr lang="nl-NL" smtClean="0"/>
              <a:t>37</a:t>
            </a:fld>
            <a:endParaRPr lang="nl-NL" dirty="0"/>
          </a:p>
        </p:txBody>
      </p:sp>
    </p:spTree>
    <p:extLst>
      <p:ext uri="{BB962C8B-B14F-4D97-AF65-F5344CB8AC3E}">
        <p14:creationId xmlns:p14="http://schemas.microsoft.com/office/powerpoint/2010/main" val="3532031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sheet met TNO-logo">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8C20A429-B45E-485A-B7EA-B6C2660966CB}" type="datetime8">
              <a:rPr lang="nl-NL" smtClean="0"/>
              <a:t>22-9-2014 14:30</a:t>
            </a:fld>
            <a:endParaRPr lang="nl-NL"/>
          </a:p>
        </p:txBody>
      </p:sp>
      <p:sp>
        <p:nvSpPr>
          <p:cNvPr id="5" name="Tijdelijke aanduiding voor voettekst 4"/>
          <p:cNvSpPr>
            <a:spLocks noGrp="1"/>
          </p:cNvSpPr>
          <p:nvPr>
            <p:ph type="ftr" sz="quarter" idx="11"/>
          </p:nvPr>
        </p:nvSpPr>
        <p:spPr/>
        <p:txBody>
          <a:bodyPr/>
          <a:lstStyle/>
          <a:p>
            <a:r>
              <a:rPr lang="nl-NL" smtClean="0"/>
              <a:t>Titel van de presentatie</a:t>
            </a:r>
            <a:endParaRPr lang="nl-NL"/>
          </a:p>
        </p:txBody>
      </p:sp>
      <p:sp>
        <p:nvSpPr>
          <p:cNvPr id="6" name="Tijdelijke aanduiding voor dianummer 5"/>
          <p:cNvSpPr>
            <a:spLocks noGrp="1"/>
          </p:cNvSpPr>
          <p:nvPr>
            <p:ph type="sldNum" sz="quarter" idx="12"/>
          </p:nvPr>
        </p:nvSpPr>
        <p:spPr/>
        <p:txBody>
          <a:bodyPr/>
          <a:lstStyle/>
          <a:p>
            <a:fld id="{52236286-4DC8-46DE-9269-8F728FBC0641}" type="slidenum">
              <a:rPr lang="nl-NL" smtClean="0"/>
              <a:t>‹#›</a:t>
            </a:fld>
            <a:endParaRPr lang="nl-NL"/>
          </a:p>
        </p:txBody>
      </p:sp>
      <p:sp>
        <p:nvSpPr>
          <p:cNvPr id="10" name="Rechthoek 9"/>
          <p:cNvSpPr/>
          <p:nvPr userDrawn="1"/>
        </p:nvSpPr>
        <p:spPr bwMode="white">
          <a:xfrm>
            <a:off x="4678658" y="0"/>
            <a:ext cx="72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Titel 1"/>
          <p:cNvSpPr>
            <a:spLocks noGrp="1"/>
          </p:cNvSpPr>
          <p:nvPr>
            <p:ph type="ctrTitle"/>
          </p:nvPr>
        </p:nvSpPr>
        <p:spPr>
          <a:xfrm>
            <a:off x="1403350" y="1303200"/>
            <a:ext cx="7272338" cy="900000"/>
          </a:xfrm>
        </p:spPr>
        <p:txBody>
          <a:bodyPr/>
          <a:lstStyle>
            <a:lvl1pPr>
              <a:lnSpc>
                <a:spcPts val="3200"/>
              </a:lnSpc>
              <a:defRPr sz="2800"/>
            </a:lvl1pPr>
          </a:lstStyle>
          <a:p>
            <a:r>
              <a:rPr lang="nl-NL" dirty="0" smtClean="0"/>
              <a:t>Klik om de stijl te bewerken</a:t>
            </a:r>
            <a:endParaRPr lang="nl-NL" dirty="0"/>
          </a:p>
        </p:txBody>
      </p:sp>
      <p:sp>
        <p:nvSpPr>
          <p:cNvPr id="8" name="Ondertitel 2"/>
          <p:cNvSpPr>
            <a:spLocks noGrp="1"/>
          </p:cNvSpPr>
          <p:nvPr>
            <p:ph type="subTitle" idx="1"/>
          </p:nvPr>
        </p:nvSpPr>
        <p:spPr>
          <a:xfrm>
            <a:off x="1403350" y="2348880"/>
            <a:ext cx="7272338" cy="360000"/>
          </a:xfrm>
        </p:spPr>
        <p:txBody>
          <a:bodyPr/>
          <a:lstStyle>
            <a:lvl1pPr marL="0" indent="0" algn="l">
              <a:lnSpc>
                <a:spcPts val="1600"/>
              </a:lnSpc>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de ondertitelstijl van het model te bewerken</a:t>
            </a:r>
            <a:endParaRPr lang="nl-NL" dirty="0"/>
          </a:p>
        </p:txBody>
      </p:sp>
      <p:cxnSp>
        <p:nvCxnSpPr>
          <p:cNvPr id="9" name="Rechte verbindingslijn 8"/>
          <p:cNvCxnSpPr/>
          <p:nvPr userDrawn="1"/>
        </p:nvCxnSpPr>
        <p:spPr>
          <a:xfrm flipV="1">
            <a:off x="1220400" y="831600"/>
            <a:ext cx="0" cy="1805312"/>
          </a:xfrm>
          <a:prstGeom prst="line">
            <a:avLst/>
          </a:prstGeom>
          <a:ln w="127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998599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NO titeldia met eigen fotobeeld -">
    <p:spTree>
      <p:nvGrpSpPr>
        <p:cNvPr id="1" name=""/>
        <p:cNvGrpSpPr/>
        <p:nvPr/>
      </p:nvGrpSpPr>
      <p:grpSpPr>
        <a:xfrm>
          <a:off x="0" y="0"/>
          <a:ext cx="0" cy="0"/>
          <a:chOff x="0" y="0"/>
          <a:chExt cx="0" cy="0"/>
        </a:xfrm>
      </p:grpSpPr>
      <p:sp>
        <p:nvSpPr>
          <p:cNvPr id="2" name="Titel 1"/>
          <p:cNvSpPr>
            <a:spLocks noGrp="1"/>
          </p:cNvSpPr>
          <p:nvPr>
            <p:ph type="ctrTitle"/>
          </p:nvPr>
        </p:nvSpPr>
        <p:spPr>
          <a:xfrm>
            <a:off x="1403350" y="1303200"/>
            <a:ext cx="7272338" cy="900000"/>
          </a:xfrm>
        </p:spPr>
        <p:txBody>
          <a:bodyPr/>
          <a:lstStyle>
            <a:lvl1pPr>
              <a:lnSpc>
                <a:spcPts val="3200"/>
              </a:lnSpc>
              <a:defRPr sz="2800"/>
            </a:lvl1pPr>
          </a:lstStyle>
          <a:p>
            <a:r>
              <a:rPr lang="nl-NL" dirty="0" smtClean="0"/>
              <a:t>Klik om de stijl te bewerken</a:t>
            </a:r>
            <a:endParaRPr lang="nl-NL" dirty="0"/>
          </a:p>
        </p:txBody>
      </p:sp>
      <p:sp>
        <p:nvSpPr>
          <p:cNvPr id="3" name="Ondertitel 2"/>
          <p:cNvSpPr>
            <a:spLocks noGrp="1"/>
          </p:cNvSpPr>
          <p:nvPr>
            <p:ph type="subTitle" idx="1"/>
          </p:nvPr>
        </p:nvSpPr>
        <p:spPr>
          <a:xfrm>
            <a:off x="1403350" y="2350800"/>
            <a:ext cx="7272338" cy="360000"/>
          </a:xfrm>
        </p:spPr>
        <p:txBody>
          <a:bodyPr/>
          <a:lstStyle>
            <a:lvl1pPr marL="0" indent="0" algn="l">
              <a:lnSpc>
                <a:spcPts val="1600"/>
              </a:lnSpc>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de ondertitelstijl van het model te bewerken</a:t>
            </a:r>
            <a:endParaRPr lang="nl-NL" dirty="0"/>
          </a:p>
        </p:txBody>
      </p:sp>
      <p:sp>
        <p:nvSpPr>
          <p:cNvPr id="7" name="Rechthoek 6"/>
          <p:cNvSpPr/>
          <p:nvPr userDrawn="1"/>
        </p:nvSpPr>
        <p:spPr bwMode="white">
          <a:xfrm>
            <a:off x="4678658" y="0"/>
            <a:ext cx="72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10" name="Tijdelijke aanduiding voor inhoud 2"/>
          <p:cNvSpPr>
            <a:spLocks noGrp="1"/>
          </p:cNvSpPr>
          <p:nvPr>
            <p:ph idx="13" hasCustomPrompt="1"/>
          </p:nvPr>
        </p:nvSpPr>
        <p:spPr>
          <a:xfrm>
            <a:off x="1403350" y="4293096"/>
            <a:ext cx="3024188" cy="2088654"/>
          </a:xfrm>
          <a:effectLst>
            <a:outerShdw blurRad="127000" dist="25400" dir="2700000" algn="ctr" rotWithShape="0">
              <a:schemeClr val="tx1">
                <a:alpha val="55000"/>
              </a:schemeClr>
            </a:outerShdw>
          </a:effectLst>
        </p:spPr>
        <p:txBody>
          <a:bodyPr/>
          <a:lstStyle>
            <a:lvl1pPr marL="0" indent="0">
              <a:buFontTx/>
              <a:buNone/>
              <a:defRPr baseline="0"/>
            </a:lvl1pPr>
            <a:lvl2pPr marL="357188" indent="-171450">
              <a:buFontTx/>
              <a:buBlip>
                <a:blip r:embed="rId2"/>
              </a:buBlip>
              <a:defRPr/>
            </a:lvl2pPr>
            <a:lvl3pPr marL="542925" indent="-187325">
              <a:buFontTx/>
              <a:buBlip>
                <a:blip r:embed="rId2"/>
              </a:buBlip>
              <a:defRPr/>
            </a:lvl3pPr>
            <a:lvl4pPr marL="715963" indent="-173038">
              <a:buFontTx/>
              <a:buBlip>
                <a:blip r:embed="rId2"/>
              </a:buBlip>
              <a:defRPr/>
            </a:lvl4pPr>
            <a:lvl5pPr marL="901700" indent="-187325">
              <a:buFontTx/>
              <a:buBlip>
                <a:blip r:embed="rId2"/>
              </a:buBlip>
              <a:defRPr/>
            </a:lvl5pPr>
          </a:lstStyle>
          <a:p>
            <a:pPr lvl="0"/>
            <a:r>
              <a:rPr lang="nl-NL" dirty="0" smtClean="0"/>
              <a:t>Voeg hier een afbeelding toe en plaats deze linksonder</a:t>
            </a:r>
            <a:endParaRPr lang="nl-NL" dirty="0"/>
          </a:p>
        </p:txBody>
      </p:sp>
      <p:cxnSp>
        <p:nvCxnSpPr>
          <p:cNvPr id="9" name="Rechte verbindingslijn 8"/>
          <p:cNvCxnSpPr/>
          <p:nvPr userDrawn="1"/>
        </p:nvCxnSpPr>
        <p:spPr>
          <a:xfrm flipV="1">
            <a:off x="1220400" y="831600"/>
            <a:ext cx="0" cy="5550150"/>
          </a:xfrm>
          <a:prstGeom prst="line">
            <a:avLst/>
          </a:prstGeom>
          <a:ln w="127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4209189"/>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leen klein beeld">
    <p:spTree>
      <p:nvGrpSpPr>
        <p:cNvPr id="1" name=""/>
        <p:cNvGrpSpPr/>
        <p:nvPr/>
      </p:nvGrpSpPr>
      <p:grpSpPr>
        <a:xfrm>
          <a:off x="0" y="0"/>
          <a:ext cx="0" cy="0"/>
          <a:chOff x="0" y="0"/>
          <a:chExt cx="0" cy="0"/>
        </a:xfrm>
      </p:grpSpPr>
      <p:sp>
        <p:nvSpPr>
          <p:cNvPr id="2" name="Titel 1"/>
          <p:cNvSpPr>
            <a:spLocks noGrp="1"/>
          </p:cNvSpPr>
          <p:nvPr>
            <p:ph type="ctrTitle"/>
          </p:nvPr>
        </p:nvSpPr>
        <p:spPr>
          <a:xfrm>
            <a:off x="1403350" y="1303200"/>
            <a:ext cx="7272338" cy="900000"/>
          </a:xfrm>
        </p:spPr>
        <p:txBody>
          <a:bodyPr/>
          <a:lstStyle>
            <a:lvl1pPr>
              <a:lnSpc>
                <a:spcPts val="3200"/>
              </a:lnSpc>
              <a:defRPr sz="2800"/>
            </a:lvl1pPr>
          </a:lstStyle>
          <a:p>
            <a:r>
              <a:rPr lang="nl-NL" dirty="0" smtClean="0"/>
              <a:t>Klik om de stijl te bewerken</a:t>
            </a:r>
            <a:endParaRPr lang="nl-NL" dirty="0"/>
          </a:p>
        </p:txBody>
      </p:sp>
      <p:sp>
        <p:nvSpPr>
          <p:cNvPr id="3" name="Ondertitel 2"/>
          <p:cNvSpPr>
            <a:spLocks noGrp="1"/>
          </p:cNvSpPr>
          <p:nvPr>
            <p:ph type="subTitle" idx="1"/>
          </p:nvPr>
        </p:nvSpPr>
        <p:spPr>
          <a:xfrm>
            <a:off x="1403350" y="2350800"/>
            <a:ext cx="7272338" cy="360000"/>
          </a:xfrm>
        </p:spPr>
        <p:txBody>
          <a:bodyPr/>
          <a:lstStyle>
            <a:lvl1pPr marL="0" indent="0" algn="l">
              <a:lnSpc>
                <a:spcPts val="1600"/>
              </a:lnSpc>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de ondertitelstijl van het model te bewerken</a:t>
            </a:r>
            <a:endParaRPr lang="nl-NL" dirty="0"/>
          </a:p>
        </p:txBody>
      </p:sp>
      <p:sp>
        <p:nvSpPr>
          <p:cNvPr id="4" name="Tijdelijke aanduiding voor datum 3"/>
          <p:cNvSpPr>
            <a:spLocks noGrp="1"/>
          </p:cNvSpPr>
          <p:nvPr>
            <p:ph type="dt" sz="half" idx="10"/>
          </p:nvPr>
        </p:nvSpPr>
        <p:spPr/>
        <p:txBody>
          <a:bodyPr/>
          <a:lstStyle/>
          <a:p>
            <a:fld id="{8C20A429-B45E-485A-B7EA-B6C2660966CB}" type="datetime8">
              <a:rPr lang="nl-NL" smtClean="0"/>
              <a:t>22-9-2014 14:30</a:t>
            </a:fld>
            <a:endParaRPr lang="nl-NL"/>
          </a:p>
        </p:txBody>
      </p:sp>
      <p:sp>
        <p:nvSpPr>
          <p:cNvPr id="5" name="Tijdelijke aanduiding voor voettekst 4"/>
          <p:cNvSpPr>
            <a:spLocks noGrp="1"/>
          </p:cNvSpPr>
          <p:nvPr>
            <p:ph type="ftr" sz="quarter" idx="11"/>
          </p:nvPr>
        </p:nvSpPr>
        <p:spPr/>
        <p:txBody>
          <a:bodyPr/>
          <a:lstStyle/>
          <a:p>
            <a:r>
              <a:rPr lang="nl-NL" smtClean="0"/>
              <a:t>Titel van de presentatie</a:t>
            </a:r>
            <a:endParaRPr lang="nl-NL"/>
          </a:p>
        </p:txBody>
      </p:sp>
      <p:sp>
        <p:nvSpPr>
          <p:cNvPr id="6" name="Tijdelijke aanduiding voor dianummer 5"/>
          <p:cNvSpPr>
            <a:spLocks noGrp="1"/>
          </p:cNvSpPr>
          <p:nvPr>
            <p:ph type="sldNum" sz="quarter" idx="12"/>
          </p:nvPr>
        </p:nvSpPr>
        <p:spPr/>
        <p:txBody>
          <a:bodyPr/>
          <a:lstStyle/>
          <a:p>
            <a:fld id="{52236286-4DC8-46DE-9269-8F728FBC0641}" type="slidenum">
              <a:rPr lang="nl-NL" smtClean="0"/>
              <a:t>‹#›</a:t>
            </a:fld>
            <a:endParaRPr lang="nl-NL"/>
          </a:p>
        </p:txBody>
      </p:sp>
      <p:sp>
        <p:nvSpPr>
          <p:cNvPr id="7" name="Rechthoek 6"/>
          <p:cNvSpPr/>
          <p:nvPr userDrawn="1"/>
        </p:nvSpPr>
        <p:spPr bwMode="white">
          <a:xfrm>
            <a:off x="4678658" y="0"/>
            <a:ext cx="72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10" name="Tijdelijke aanduiding voor inhoud 2"/>
          <p:cNvSpPr>
            <a:spLocks noGrp="1"/>
          </p:cNvSpPr>
          <p:nvPr>
            <p:ph idx="13" hasCustomPrompt="1"/>
          </p:nvPr>
        </p:nvSpPr>
        <p:spPr>
          <a:xfrm>
            <a:off x="1403350" y="4293096"/>
            <a:ext cx="3024188" cy="2088654"/>
          </a:xfrm>
          <a:effectLst>
            <a:outerShdw blurRad="127000" dist="25400" dir="2700000" algn="ctr" rotWithShape="0">
              <a:schemeClr val="tx1">
                <a:alpha val="55000"/>
              </a:schemeClr>
            </a:outerShdw>
          </a:effectLst>
        </p:spPr>
        <p:txBody>
          <a:bodyPr/>
          <a:lstStyle>
            <a:lvl1pPr marL="0" indent="0">
              <a:buFontTx/>
              <a:buNone/>
              <a:defRPr baseline="0"/>
            </a:lvl1pPr>
            <a:lvl2pPr marL="357188" indent="-171450">
              <a:buFontTx/>
              <a:buBlip>
                <a:blip r:embed="rId2"/>
              </a:buBlip>
              <a:defRPr/>
            </a:lvl2pPr>
            <a:lvl3pPr marL="542925" indent="-187325">
              <a:buFontTx/>
              <a:buBlip>
                <a:blip r:embed="rId2"/>
              </a:buBlip>
              <a:defRPr/>
            </a:lvl3pPr>
            <a:lvl4pPr marL="715963" indent="-173038">
              <a:buFontTx/>
              <a:buBlip>
                <a:blip r:embed="rId2"/>
              </a:buBlip>
              <a:defRPr/>
            </a:lvl4pPr>
            <a:lvl5pPr marL="901700" indent="-187325">
              <a:buFontTx/>
              <a:buBlip>
                <a:blip r:embed="rId2"/>
              </a:buBlip>
              <a:defRPr/>
            </a:lvl5pPr>
          </a:lstStyle>
          <a:p>
            <a:pPr lvl="0"/>
            <a:r>
              <a:rPr lang="nl-NL" dirty="0" smtClean="0"/>
              <a:t>Voeg hier een afbeelding toe en plaats deze linksonder</a:t>
            </a:r>
            <a:endParaRPr lang="nl-NL" dirty="0"/>
          </a:p>
        </p:txBody>
      </p:sp>
      <p:cxnSp>
        <p:nvCxnSpPr>
          <p:cNvPr id="9" name="Rechte verbindingslijn 8"/>
          <p:cNvCxnSpPr/>
          <p:nvPr userDrawn="1"/>
        </p:nvCxnSpPr>
        <p:spPr>
          <a:xfrm flipV="1">
            <a:off x="1220400" y="831600"/>
            <a:ext cx="0" cy="5550150"/>
          </a:xfrm>
          <a:prstGeom prst="line">
            <a:avLst/>
          </a:prstGeom>
          <a:ln w="127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2130573"/>
      </p:ext>
    </p:extLst>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psomming en of bee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a:xfrm>
            <a:off x="1403350" y="2199600"/>
            <a:ext cx="7272338" cy="4182150"/>
          </a:xfrm>
        </p:spPr>
        <p:txBody>
          <a:bodyPr/>
          <a:lstStyle>
            <a:lvl1pPr marL="185738" indent="-185738">
              <a:buFontTx/>
              <a:buBlip>
                <a:blip r:embed="rId2"/>
              </a:buBlip>
              <a:defRPr/>
            </a:lvl1pPr>
            <a:lvl2pPr marL="357188" indent="-171450">
              <a:buFontTx/>
              <a:buBlip>
                <a:blip r:embed="rId2"/>
              </a:buBlip>
              <a:defRPr/>
            </a:lvl2pPr>
            <a:lvl3pPr marL="542925" indent="-187325">
              <a:buFontTx/>
              <a:buBlip>
                <a:blip r:embed="rId2"/>
              </a:buBlip>
              <a:defRPr/>
            </a:lvl3pPr>
            <a:lvl4pPr marL="715963" indent="-173038">
              <a:buFontTx/>
              <a:buBlip>
                <a:blip r:embed="rId2"/>
              </a:buBlip>
              <a:defRPr/>
            </a:lvl4pPr>
            <a:lvl5pPr marL="901700" indent="-187325">
              <a:buFontTx/>
              <a:buBlip>
                <a:blip r:embed="rId2"/>
              </a:buBlip>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cxnSp>
        <p:nvCxnSpPr>
          <p:cNvPr id="7" name="Rechte verbindingslijn 8"/>
          <p:cNvCxnSpPr/>
          <p:nvPr userDrawn="1"/>
        </p:nvCxnSpPr>
        <p:spPr>
          <a:xfrm flipV="1">
            <a:off x="1220400" y="831600"/>
            <a:ext cx="0" cy="5550150"/>
          </a:xfrm>
          <a:prstGeom prst="line">
            <a:avLst/>
          </a:prstGeom>
          <a:ln w="127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80698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kstbox  of groot bee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a:xfrm>
            <a:off x="1403350" y="2199600"/>
            <a:ext cx="7272338" cy="4182150"/>
          </a:xfrm>
        </p:spPr>
        <p:txBody>
          <a:bodyPr/>
          <a:lstStyle>
            <a:lvl1pPr marL="0" indent="0">
              <a:buFontTx/>
              <a:buNone/>
              <a:defRPr/>
            </a:lvl1pPr>
            <a:lvl2pPr marL="185738" indent="0">
              <a:buFontTx/>
              <a:buNone/>
              <a:defRPr/>
            </a:lvl2pPr>
            <a:lvl3pPr marL="355600" indent="0">
              <a:buFontTx/>
              <a:buNone/>
              <a:defRPr/>
            </a:lvl3pPr>
            <a:lvl4pPr marL="542925" indent="0">
              <a:buFontTx/>
              <a:buNone/>
              <a:defRPr/>
            </a:lvl4pPr>
            <a:lvl5pPr marL="714375" indent="0">
              <a:buFontTx/>
              <a:buNone/>
              <a:defRPr/>
            </a:lvl5pPr>
          </a:lstStyle>
          <a:p>
            <a:pPr lvl="0"/>
            <a:r>
              <a:rPr lang="nl-NL" dirty="0" smtClean="0"/>
              <a:t>Klik om de modelstijlen te bewerken</a:t>
            </a:r>
          </a:p>
        </p:txBody>
      </p:sp>
      <p:cxnSp>
        <p:nvCxnSpPr>
          <p:cNvPr id="7" name="Rechte verbindingslijn 8"/>
          <p:cNvCxnSpPr/>
          <p:nvPr userDrawn="1"/>
        </p:nvCxnSpPr>
        <p:spPr>
          <a:xfrm flipV="1">
            <a:off x="1220400" y="831600"/>
            <a:ext cx="0" cy="5550150"/>
          </a:xfrm>
          <a:prstGeom prst="line">
            <a:avLst/>
          </a:prstGeom>
          <a:ln w="127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778138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eeld naast opsomming">
    <p:spTree>
      <p:nvGrpSpPr>
        <p:cNvPr id="1" name=""/>
        <p:cNvGrpSpPr/>
        <p:nvPr/>
      </p:nvGrpSpPr>
      <p:grpSpPr>
        <a:xfrm>
          <a:off x="0" y="0"/>
          <a:ext cx="0" cy="0"/>
          <a:chOff x="0" y="0"/>
          <a:chExt cx="0" cy="0"/>
        </a:xfrm>
      </p:grpSpPr>
      <p:sp>
        <p:nvSpPr>
          <p:cNvPr id="2" name="Titel 1"/>
          <p:cNvSpPr>
            <a:spLocks noGrp="1"/>
          </p:cNvSpPr>
          <p:nvPr>
            <p:ph type="title"/>
          </p:nvPr>
        </p:nvSpPr>
        <p:spPr>
          <a:xfrm>
            <a:off x="4716465" y="1342800"/>
            <a:ext cx="3959225" cy="720000"/>
          </a:xfrm>
        </p:spPr>
        <p:txBody>
          <a:bodyPr/>
          <a:lstStyle/>
          <a:p>
            <a:r>
              <a:rPr lang="nl-NL" smtClean="0"/>
              <a:t>Klik om de stijl te bewerken</a:t>
            </a:r>
            <a:endParaRPr lang="nl-NL"/>
          </a:p>
        </p:txBody>
      </p:sp>
      <p:sp>
        <p:nvSpPr>
          <p:cNvPr id="3" name="Tijdelijke aanduiding voor inhoud 2"/>
          <p:cNvSpPr>
            <a:spLocks noGrp="1"/>
          </p:cNvSpPr>
          <p:nvPr>
            <p:ph idx="1"/>
          </p:nvPr>
        </p:nvSpPr>
        <p:spPr>
          <a:xfrm>
            <a:off x="4716465" y="2199600"/>
            <a:ext cx="3959225" cy="4182150"/>
          </a:xfrm>
        </p:spPr>
        <p:txBody>
          <a:bodyPr/>
          <a:lstStyle>
            <a:lvl1pPr marL="185738" indent="-185738">
              <a:buFontTx/>
              <a:buBlip>
                <a:blip r:embed="rId2"/>
              </a:buBlip>
              <a:defRPr/>
            </a:lvl1pPr>
            <a:lvl2pPr marL="357188" indent="-171450">
              <a:buFontTx/>
              <a:buBlip>
                <a:blip r:embed="rId2"/>
              </a:buBlip>
              <a:defRPr/>
            </a:lvl2pPr>
            <a:lvl3pPr marL="542925" indent="-187325">
              <a:buFontTx/>
              <a:buBlip>
                <a:blip r:embed="rId2"/>
              </a:buBlip>
              <a:defRPr/>
            </a:lvl3pPr>
            <a:lvl4pPr marL="715963" indent="-173038">
              <a:buFontTx/>
              <a:buBlip>
                <a:blip r:embed="rId2"/>
              </a:buBlip>
              <a:defRPr/>
            </a:lvl4pPr>
            <a:lvl5pPr marL="901700" indent="-187325">
              <a:buFontTx/>
              <a:buBlip>
                <a:blip r:embed="rId2"/>
              </a:buBlip>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7" name="Tijdelijke aanduiding voor inhoud 2"/>
          <p:cNvSpPr>
            <a:spLocks noGrp="1"/>
          </p:cNvSpPr>
          <p:nvPr>
            <p:ph idx="13" hasCustomPrompt="1"/>
          </p:nvPr>
        </p:nvSpPr>
        <p:spPr>
          <a:xfrm>
            <a:off x="1403350" y="1412881"/>
            <a:ext cx="3024188" cy="4968875"/>
          </a:xfrm>
          <a:effectLst>
            <a:outerShdw blurRad="127000" dist="25400" dir="2700000" algn="ctr" rotWithShape="0">
              <a:schemeClr val="tx1">
                <a:alpha val="55000"/>
              </a:schemeClr>
            </a:outerShdw>
          </a:effectLst>
        </p:spPr>
        <p:txBody>
          <a:bodyPr/>
          <a:lstStyle>
            <a:lvl1pPr marL="0" indent="0">
              <a:buFontTx/>
              <a:buNone/>
              <a:defRPr baseline="0"/>
            </a:lvl1pPr>
            <a:lvl2pPr marL="357188" indent="-171450">
              <a:buFontTx/>
              <a:buBlip>
                <a:blip r:embed="rId2"/>
              </a:buBlip>
              <a:defRPr/>
            </a:lvl2pPr>
            <a:lvl3pPr marL="542925" indent="-187325">
              <a:buFontTx/>
              <a:buBlip>
                <a:blip r:embed="rId2"/>
              </a:buBlip>
              <a:defRPr/>
            </a:lvl3pPr>
            <a:lvl4pPr marL="715963" indent="-173038">
              <a:buFontTx/>
              <a:buBlip>
                <a:blip r:embed="rId2"/>
              </a:buBlip>
              <a:defRPr/>
            </a:lvl4pPr>
            <a:lvl5pPr marL="901700" indent="-187325">
              <a:buFontTx/>
              <a:buBlip>
                <a:blip r:embed="rId2"/>
              </a:buBlip>
              <a:defRPr/>
            </a:lvl5pPr>
          </a:lstStyle>
          <a:p>
            <a:pPr lvl="0"/>
            <a:r>
              <a:rPr lang="nl-NL" dirty="0" smtClean="0"/>
              <a:t>Voeg hier een staande afbeelding  toe en plaats deze vullend binnen dit kader</a:t>
            </a:r>
            <a:endParaRPr lang="nl-NL" dirty="0"/>
          </a:p>
        </p:txBody>
      </p:sp>
      <p:cxnSp>
        <p:nvCxnSpPr>
          <p:cNvPr id="8" name="Rechte verbindingslijn 8"/>
          <p:cNvCxnSpPr/>
          <p:nvPr userDrawn="1"/>
        </p:nvCxnSpPr>
        <p:spPr>
          <a:xfrm flipV="1">
            <a:off x="1220400" y="831600"/>
            <a:ext cx="0" cy="5550150"/>
          </a:xfrm>
          <a:prstGeom prst="line">
            <a:avLst/>
          </a:prstGeom>
          <a:ln w="127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22928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eeld naast tekstbox">
    <p:spTree>
      <p:nvGrpSpPr>
        <p:cNvPr id="1" name=""/>
        <p:cNvGrpSpPr/>
        <p:nvPr/>
      </p:nvGrpSpPr>
      <p:grpSpPr>
        <a:xfrm>
          <a:off x="0" y="0"/>
          <a:ext cx="0" cy="0"/>
          <a:chOff x="0" y="0"/>
          <a:chExt cx="0" cy="0"/>
        </a:xfrm>
      </p:grpSpPr>
      <p:sp>
        <p:nvSpPr>
          <p:cNvPr id="2" name="Titel 1"/>
          <p:cNvSpPr>
            <a:spLocks noGrp="1"/>
          </p:cNvSpPr>
          <p:nvPr>
            <p:ph type="title"/>
          </p:nvPr>
        </p:nvSpPr>
        <p:spPr>
          <a:xfrm>
            <a:off x="4716465" y="1342800"/>
            <a:ext cx="3959225" cy="720000"/>
          </a:xfrm>
        </p:spPr>
        <p:txBody>
          <a:bodyPr/>
          <a:lstStyle/>
          <a:p>
            <a:r>
              <a:rPr lang="nl-NL" dirty="0" smtClean="0"/>
              <a:t>Klik om de stijl te bewerken</a:t>
            </a:r>
            <a:endParaRPr lang="nl-NL" dirty="0"/>
          </a:p>
        </p:txBody>
      </p:sp>
      <p:sp>
        <p:nvSpPr>
          <p:cNvPr id="3" name="Tijdelijke aanduiding voor inhoud 2"/>
          <p:cNvSpPr>
            <a:spLocks noGrp="1"/>
          </p:cNvSpPr>
          <p:nvPr>
            <p:ph idx="1"/>
          </p:nvPr>
        </p:nvSpPr>
        <p:spPr>
          <a:xfrm>
            <a:off x="4716465" y="2199600"/>
            <a:ext cx="3959225" cy="4182150"/>
          </a:xfrm>
        </p:spPr>
        <p:txBody>
          <a:bodyPr/>
          <a:lstStyle>
            <a:lvl1pPr marL="0" indent="0">
              <a:buFontTx/>
              <a:buNone/>
              <a:defRPr/>
            </a:lvl1pPr>
            <a:lvl2pPr marL="185738" indent="0">
              <a:buFontTx/>
              <a:buNone/>
              <a:defRPr/>
            </a:lvl2pPr>
            <a:lvl3pPr marL="355600" indent="0">
              <a:buFontTx/>
              <a:buNone/>
              <a:defRPr/>
            </a:lvl3pPr>
            <a:lvl4pPr marL="542925" indent="0">
              <a:buFontTx/>
              <a:buNone/>
              <a:defRPr/>
            </a:lvl4pPr>
            <a:lvl5pPr marL="714375" indent="0">
              <a:buFontTx/>
              <a:buNone/>
              <a:defRPr/>
            </a:lvl5pPr>
          </a:lstStyle>
          <a:p>
            <a:pPr lvl="0"/>
            <a:r>
              <a:rPr lang="nl-NL" dirty="0" smtClean="0"/>
              <a:t>Klik om de modelstijlen te bewerken</a:t>
            </a:r>
          </a:p>
        </p:txBody>
      </p:sp>
      <p:sp>
        <p:nvSpPr>
          <p:cNvPr id="7" name="Tijdelijke aanduiding voor inhoud 2"/>
          <p:cNvSpPr>
            <a:spLocks noGrp="1"/>
          </p:cNvSpPr>
          <p:nvPr>
            <p:ph idx="13" hasCustomPrompt="1"/>
          </p:nvPr>
        </p:nvSpPr>
        <p:spPr>
          <a:xfrm>
            <a:off x="1403350" y="1412881"/>
            <a:ext cx="3024188" cy="4968875"/>
          </a:xfrm>
          <a:effectLst>
            <a:outerShdw blurRad="127000" dist="25400" dir="2700000" algn="ctr" rotWithShape="0">
              <a:schemeClr val="tx1">
                <a:alpha val="55000"/>
              </a:schemeClr>
            </a:outerShdw>
          </a:effectLst>
        </p:spPr>
        <p:txBody>
          <a:bodyPr/>
          <a:lstStyle>
            <a:lvl1pPr marL="0" indent="0">
              <a:buFontTx/>
              <a:buNone/>
              <a:defRPr baseline="0"/>
            </a:lvl1pPr>
            <a:lvl2pPr marL="357188" indent="-171450">
              <a:buFontTx/>
              <a:buBlip>
                <a:blip r:embed="rId2"/>
              </a:buBlip>
              <a:defRPr/>
            </a:lvl2pPr>
            <a:lvl3pPr marL="542925" indent="-187325">
              <a:buFontTx/>
              <a:buBlip>
                <a:blip r:embed="rId2"/>
              </a:buBlip>
              <a:defRPr/>
            </a:lvl3pPr>
            <a:lvl4pPr marL="715963" indent="-173038">
              <a:buFontTx/>
              <a:buBlip>
                <a:blip r:embed="rId2"/>
              </a:buBlip>
              <a:defRPr/>
            </a:lvl4pPr>
            <a:lvl5pPr marL="901700" indent="-187325">
              <a:buFontTx/>
              <a:buBlip>
                <a:blip r:embed="rId2"/>
              </a:buBlip>
              <a:defRPr/>
            </a:lvl5pPr>
          </a:lstStyle>
          <a:p>
            <a:pPr lvl="0"/>
            <a:r>
              <a:rPr lang="nl-NL" dirty="0" smtClean="0"/>
              <a:t>Voeg hier een staande afbeelding  toe en plaats deze vullend binnen dit kader</a:t>
            </a:r>
            <a:endParaRPr lang="nl-NL" dirty="0"/>
          </a:p>
        </p:txBody>
      </p:sp>
      <p:cxnSp>
        <p:nvCxnSpPr>
          <p:cNvPr id="8" name="Rechte verbindingslijn 8"/>
          <p:cNvCxnSpPr/>
          <p:nvPr userDrawn="1"/>
        </p:nvCxnSpPr>
        <p:spPr>
          <a:xfrm flipV="1">
            <a:off x="1220400" y="831600"/>
            <a:ext cx="0" cy="5550150"/>
          </a:xfrm>
          <a:prstGeom prst="line">
            <a:avLst/>
          </a:prstGeom>
          <a:ln w="127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510130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ge pagina">
    <p:spTree>
      <p:nvGrpSpPr>
        <p:cNvPr id="1" name=""/>
        <p:cNvGrpSpPr/>
        <p:nvPr/>
      </p:nvGrpSpPr>
      <p:grpSpPr>
        <a:xfrm>
          <a:off x="0" y="0"/>
          <a:ext cx="0" cy="0"/>
          <a:chOff x="0" y="0"/>
          <a:chExt cx="0" cy="0"/>
        </a:xfrm>
      </p:grpSpPr>
      <p:sp>
        <p:nvSpPr>
          <p:cNvPr id="6" name="Tijdelijke aanduiding voor inhoud 2"/>
          <p:cNvSpPr>
            <a:spLocks noGrp="1"/>
          </p:cNvSpPr>
          <p:nvPr>
            <p:ph idx="13" hasCustomPrompt="1"/>
          </p:nvPr>
        </p:nvSpPr>
        <p:spPr>
          <a:xfrm>
            <a:off x="1403350" y="1412881"/>
            <a:ext cx="7272338" cy="4968875"/>
          </a:xfrm>
          <a:effectLst>
            <a:outerShdw blurRad="127000" dist="25400" dir="2700000" algn="ctr" rotWithShape="0">
              <a:schemeClr val="tx1">
                <a:alpha val="55000"/>
              </a:schemeClr>
            </a:outerShdw>
          </a:effectLst>
        </p:spPr>
        <p:txBody>
          <a:bodyPr/>
          <a:lstStyle>
            <a:lvl1pPr marL="0" indent="0">
              <a:buFontTx/>
              <a:buNone/>
              <a:defRPr baseline="0"/>
            </a:lvl1pPr>
            <a:lvl2pPr marL="357188" indent="-171450">
              <a:buFontTx/>
              <a:buBlip>
                <a:blip r:embed="rId2"/>
              </a:buBlip>
              <a:defRPr/>
            </a:lvl2pPr>
            <a:lvl3pPr marL="542925" indent="-187325">
              <a:buFontTx/>
              <a:buBlip>
                <a:blip r:embed="rId2"/>
              </a:buBlip>
              <a:defRPr/>
            </a:lvl3pPr>
            <a:lvl4pPr marL="715963" indent="-173038">
              <a:buFontTx/>
              <a:buBlip>
                <a:blip r:embed="rId2"/>
              </a:buBlip>
              <a:defRPr/>
            </a:lvl4pPr>
            <a:lvl5pPr marL="901700" indent="-187325">
              <a:buFontTx/>
              <a:buBlip>
                <a:blip r:embed="rId2"/>
              </a:buBlip>
              <a:defRPr/>
            </a:lvl5pPr>
          </a:lstStyle>
          <a:p>
            <a:pPr lvl="0"/>
            <a:r>
              <a:rPr lang="nl-NL" dirty="0" smtClean="0"/>
              <a:t>Voeg hier een afbeelding toe en plaats deze linksonder</a:t>
            </a:r>
            <a:endParaRPr lang="nl-NL" dirty="0"/>
          </a:p>
        </p:txBody>
      </p:sp>
      <p:cxnSp>
        <p:nvCxnSpPr>
          <p:cNvPr id="7" name="Rechte verbindingslijn 8"/>
          <p:cNvCxnSpPr/>
          <p:nvPr userDrawn="1"/>
        </p:nvCxnSpPr>
        <p:spPr>
          <a:xfrm flipV="1">
            <a:off x="1220400" y="831600"/>
            <a:ext cx="0" cy="5550150"/>
          </a:xfrm>
          <a:prstGeom prst="line">
            <a:avLst/>
          </a:prstGeom>
          <a:ln w="127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64017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lleen titel -">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6" name="Tijdelijke aanduiding voor inhoud 2"/>
          <p:cNvSpPr>
            <a:spLocks noGrp="1"/>
          </p:cNvSpPr>
          <p:nvPr>
            <p:ph idx="13" hasCustomPrompt="1"/>
          </p:nvPr>
        </p:nvSpPr>
        <p:spPr>
          <a:xfrm>
            <a:off x="1403350" y="4293096"/>
            <a:ext cx="3024188" cy="2088654"/>
          </a:xfrm>
          <a:effectLst>
            <a:outerShdw blurRad="127000" dist="25400" dir="2700000" algn="ctr" rotWithShape="0">
              <a:schemeClr val="tx1">
                <a:alpha val="55000"/>
              </a:schemeClr>
            </a:outerShdw>
          </a:effectLst>
        </p:spPr>
        <p:txBody>
          <a:bodyPr/>
          <a:lstStyle>
            <a:lvl1pPr marL="0" indent="0">
              <a:buFontTx/>
              <a:buNone/>
              <a:defRPr baseline="0"/>
            </a:lvl1pPr>
            <a:lvl2pPr marL="357188" indent="-171450">
              <a:buFontTx/>
              <a:buBlip>
                <a:blip r:embed="rId2"/>
              </a:buBlip>
              <a:defRPr/>
            </a:lvl2pPr>
            <a:lvl3pPr marL="542925" indent="-187325">
              <a:buFontTx/>
              <a:buBlip>
                <a:blip r:embed="rId2"/>
              </a:buBlip>
              <a:defRPr/>
            </a:lvl3pPr>
            <a:lvl4pPr marL="715963" indent="-173038">
              <a:buFontTx/>
              <a:buBlip>
                <a:blip r:embed="rId2"/>
              </a:buBlip>
              <a:defRPr/>
            </a:lvl4pPr>
            <a:lvl5pPr marL="901700" indent="-187325">
              <a:buFontTx/>
              <a:buBlip>
                <a:blip r:embed="rId2"/>
              </a:buBlip>
              <a:defRPr/>
            </a:lvl5pPr>
          </a:lstStyle>
          <a:p>
            <a:pPr lvl="0"/>
            <a:r>
              <a:rPr lang="nl-NL" dirty="0" smtClean="0"/>
              <a:t>Voeg hier een afbeelding toe en plaats deze linksonder</a:t>
            </a:r>
            <a:endParaRPr lang="nl-NL" dirty="0"/>
          </a:p>
        </p:txBody>
      </p:sp>
      <p:cxnSp>
        <p:nvCxnSpPr>
          <p:cNvPr id="7" name="Rechte verbindingslijn 8"/>
          <p:cNvCxnSpPr/>
          <p:nvPr userDrawn="1"/>
        </p:nvCxnSpPr>
        <p:spPr>
          <a:xfrm flipV="1">
            <a:off x="1220400" y="831600"/>
            <a:ext cx="0" cy="5550150"/>
          </a:xfrm>
          <a:prstGeom prst="line">
            <a:avLst/>
          </a:prstGeom>
          <a:ln w="127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202382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NO titel en smal object/opsomming -">
    <p:spTree>
      <p:nvGrpSpPr>
        <p:cNvPr id="1" name=""/>
        <p:cNvGrpSpPr/>
        <p:nvPr/>
      </p:nvGrpSpPr>
      <p:grpSpPr>
        <a:xfrm>
          <a:off x="0" y="0"/>
          <a:ext cx="0" cy="0"/>
          <a:chOff x="0" y="0"/>
          <a:chExt cx="0" cy="0"/>
        </a:xfrm>
      </p:grpSpPr>
      <p:sp>
        <p:nvSpPr>
          <p:cNvPr id="2" name="Titel 1"/>
          <p:cNvSpPr>
            <a:spLocks noGrp="1"/>
          </p:cNvSpPr>
          <p:nvPr>
            <p:ph type="title"/>
          </p:nvPr>
        </p:nvSpPr>
        <p:spPr>
          <a:xfrm>
            <a:off x="4716465" y="1342800"/>
            <a:ext cx="3959225" cy="720000"/>
          </a:xfrm>
        </p:spPr>
        <p:txBody>
          <a:bodyPr/>
          <a:lstStyle/>
          <a:p>
            <a:r>
              <a:rPr lang="nl-NL" smtClean="0"/>
              <a:t>Klik om de stijl te bewerken</a:t>
            </a:r>
            <a:endParaRPr lang="nl-NL"/>
          </a:p>
        </p:txBody>
      </p:sp>
      <p:sp>
        <p:nvSpPr>
          <p:cNvPr id="3" name="Tijdelijke aanduiding voor inhoud 2"/>
          <p:cNvSpPr>
            <a:spLocks noGrp="1"/>
          </p:cNvSpPr>
          <p:nvPr>
            <p:ph idx="1"/>
          </p:nvPr>
        </p:nvSpPr>
        <p:spPr>
          <a:xfrm>
            <a:off x="4716465" y="2199600"/>
            <a:ext cx="3959225" cy="4182150"/>
          </a:xfrm>
        </p:spPr>
        <p:txBody>
          <a:bodyPr/>
          <a:lstStyle>
            <a:lvl1pPr marL="185738" indent="-185738">
              <a:buFontTx/>
              <a:buBlip>
                <a:blip r:embed="rId2"/>
              </a:buBlip>
              <a:defRPr/>
            </a:lvl1pPr>
            <a:lvl2pPr marL="357188" indent="-171450">
              <a:buFontTx/>
              <a:buBlip>
                <a:blip r:embed="rId2"/>
              </a:buBlip>
              <a:defRPr/>
            </a:lvl2pPr>
            <a:lvl3pPr marL="542925" indent="-187325">
              <a:buFontTx/>
              <a:buBlip>
                <a:blip r:embed="rId2"/>
              </a:buBlip>
              <a:defRPr/>
            </a:lvl3pPr>
            <a:lvl4pPr marL="715963" indent="-173038">
              <a:buFontTx/>
              <a:buBlip>
                <a:blip r:embed="rId2"/>
              </a:buBlip>
              <a:defRPr/>
            </a:lvl4pPr>
            <a:lvl5pPr marL="901700" indent="-187325">
              <a:buFontTx/>
              <a:buBlip>
                <a:blip r:embed="rId2"/>
              </a:buBlip>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7" name="Tijdelijke aanduiding voor inhoud 2"/>
          <p:cNvSpPr>
            <a:spLocks noGrp="1"/>
          </p:cNvSpPr>
          <p:nvPr>
            <p:ph idx="13" hasCustomPrompt="1"/>
          </p:nvPr>
        </p:nvSpPr>
        <p:spPr>
          <a:xfrm>
            <a:off x="1403350" y="1412881"/>
            <a:ext cx="3024188" cy="4968875"/>
          </a:xfrm>
          <a:effectLst>
            <a:outerShdw blurRad="127000" dist="25400" dir="2700000" algn="ctr" rotWithShape="0">
              <a:schemeClr val="tx1">
                <a:alpha val="55000"/>
              </a:schemeClr>
            </a:outerShdw>
          </a:effectLst>
        </p:spPr>
        <p:txBody>
          <a:bodyPr/>
          <a:lstStyle>
            <a:lvl1pPr marL="0" indent="0">
              <a:buFontTx/>
              <a:buNone/>
              <a:defRPr baseline="0"/>
            </a:lvl1pPr>
            <a:lvl2pPr marL="357188" indent="-171450">
              <a:buFontTx/>
              <a:buBlip>
                <a:blip r:embed="rId2"/>
              </a:buBlip>
              <a:defRPr/>
            </a:lvl2pPr>
            <a:lvl3pPr marL="542925" indent="-187325">
              <a:buFontTx/>
              <a:buBlip>
                <a:blip r:embed="rId2"/>
              </a:buBlip>
              <a:defRPr/>
            </a:lvl3pPr>
            <a:lvl4pPr marL="715963" indent="-173038">
              <a:buFontTx/>
              <a:buBlip>
                <a:blip r:embed="rId2"/>
              </a:buBlip>
              <a:defRPr/>
            </a:lvl4pPr>
            <a:lvl5pPr marL="901700" indent="-187325">
              <a:buFontTx/>
              <a:buBlip>
                <a:blip r:embed="rId2"/>
              </a:buBlip>
              <a:defRPr/>
            </a:lvl5pPr>
          </a:lstStyle>
          <a:p>
            <a:pPr lvl="0"/>
            <a:r>
              <a:rPr lang="nl-NL" dirty="0" smtClean="0"/>
              <a:t>Voeg hier een staande afbeelding  toe en plaats deze vullend binnen dit kader</a:t>
            </a:r>
            <a:endParaRPr lang="nl-NL" dirty="0"/>
          </a:p>
        </p:txBody>
      </p:sp>
      <p:cxnSp>
        <p:nvCxnSpPr>
          <p:cNvPr id="8" name="Rechte verbindingslijn 8"/>
          <p:cNvCxnSpPr/>
          <p:nvPr userDrawn="1"/>
        </p:nvCxnSpPr>
        <p:spPr>
          <a:xfrm flipV="1">
            <a:off x="1220400" y="831600"/>
            <a:ext cx="0" cy="5550150"/>
          </a:xfrm>
          <a:prstGeom prst="line">
            <a:avLst/>
          </a:prstGeom>
          <a:ln w="127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65312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Afbeelding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548686"/>
            <a:ext cx="9144000" cy="261469"/>
          </a:xfrm>
          <a:prstGeom prst="rect">
            <a:avLst/>
          </a:prstGeom>
        </p:spPr>
      </p:pic>
      <p:sp>
        <p:nvSpPr>
          <p:cNvPr id="2" name="Tijdelijke aanduiding voor titel 1"/>
          <p:cNvSpPr>
            <a:spLocks noGrp="1"/>
          </p:cNvSpPr>
          <p:nvPr>
            <p:ph type="title"/>
          </p:nvPr>
        </p:nvSpPr>
        <p:spPr>
          <a:xfrm>
            <a:off x="1403350" y="1342800"/>
            <a:ext cx="7272338" cy="720000"/>
          </a:xfrm>
          <a:prstGeom prst="rect">
            <a:avLst/>
          </a:prstGeom>
        </p:spPr>
        <p:txBody>
          <a:bodyPr vert="horz" lIns="0" tIns="0" rIns="0" bIns="0" rtlCol="0" anchor="t" anchorCtr="0">
            <a:no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1403350" y="2199600"/>
            <a:ext cx="7272338" cy="4320480"/>
          </a:xfrm>
          <a:prstGeom prst="rect">
            <a:avLst/>
          </a:prstGeom>
        </p:spPr>
        <p:txBody>
          <a:bodyPr vert="horz" lIns="0" tIns="0" rIns="0" bIns="0" rtlCol="0">
            <a:no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4816800" y="262800"/>
            <a:ext cx="1800000" cy="106680"/>
          </a:xfrm>
          <a:prstGeom prst="rect">
            <a:avLst/>
          </a:prstGeom>
        </p:spPr>
        <p:txBody>
          <a:bodyPr vert="horz" lIns="0" tIns="0" rIns="0" bIns="0" rtlCol="0" anchor="t" anchorCtr="0"/>
          <a:lstStyle>
            <a:lvl1pPr algn="l">
              <a:defRPr sz="700">
                <a:solidFill>
                  <a:schemeClr val="tx1"/>
                </a:solidFill>
                <a:latin typeface="Arial" pitchFamily="34" charset="0"/>
                <a:cs typeface="Arial" pitchFamily="34" charset="0"/>
              </a:defRPr>
            </a:lvl1pPr>
          </a:lstStyle>
          <a:p>
            <a:r>
              <a:rPr lang="nl-NL" smtClean="0"/>
              <a:t>March 08, 2012</a:t>
            </a:r>
            <a:endParaRPr lang="nl-NL" dirty="0"/>
          </a:p>
        </p:txBody>
      </p:sp>
      <p:sp>
        <p:nvSpPr>
          <p:cNvPr id="5" name="Tijdelijke aanduiding voor voettekst 4"/>
          <p:cNvSpPr>
            <a:spLocks noGrp="1"/>
          </p:cNvSpPr>
          <p:nvPr>
            <p:ph type="ftr" sz="quarter" idx="3"/>
          </p:nvPr>
        </p:nvSpPr>
        <p:spPr>
          <a:xfrm>
            <a:off x="4816800" y="370800"/>
            <a:ext cx="1800000" cy="106680"/>
          </a:xfrm>
          <a:prstGeom prst="rect">
            <a:avLst/>
          </a:prstGeom>
        </p:spPr>
        <p:txBody>
          <a:bodyPr vert="horz" lIns="0" tIns="0" rIns="0" bIns="0" rtlCol="0" anchor="t" anchorCtr="0"/>
          <a:lstStyle>
            <a:lvl1pPr algn="l">
              <a:defRPr sz="700">
                <a:solidFill>
                  <a:schemeClr val="tx1"/>
                </a:solidFill>
                <a:latin typeface="Arial" pitchFamily="34" charset="0"/>
                <a:cs typeface="Arial" pitchFamily="34" charset="0"/>
              </a:defRPr>
            </a:lvl1pPr>
          </a:lstStyle>
          <a:p>
            <a:r>
              <a:rPr lang="nl-NL" smtClean="0"/>
              <a:t>csFramework</a:t>
            </a:r>
            <a:endParaRPr lang="nl-NL" dirty="0"/>
          </a:p>
        </p:txBody>
      </p:sp>
      <p:sp>
        <p:nvSpPr>
          <p:cNvPr id="6" name="Tijdelijke aanduiding voor dianummer 5"/>
          <p:cNvSpPr>
            <a:spLocks noGrp="1"/>
          </p:cNvSpPr>
          <p:nvPr>
            <p:ph type="sldNum" sz="quarter" idx="4"/>
          </p:nvPr>
        </p:nvSpPr>
        <p:spPr>
          <a:xfrm>
            <a:off x="4816800" y="153968"/>
            <a:ext cx="1800000" cy="106680"/>
          </a:xfrm>
          <a:prstGeom prst="rect">
            <a:avLst/>
          </a:prstGeom>
        </p:spPr>
        <p:txBody>
          <a:bodyPr vert="horz" lIns="0" tIns="0" rIns="0" bIns="0" rtlCol="0" anchor="t" anchorCtr="0"/>
          <a:lstStyle>
            <a:lvl1pPr algn="l">
              <a:defRPr sz="700">
                <a:solidFill>
                  <a:schemeClr val="tx1"/>
                </a:solidFill>
                <a:latin typeface="Arial" pitchFamily="34" charset="0"/>
                <a:cs typeface="Arial" pitchFamily="34" charset="0"/>
              </a:defRPr>
            </a:lvl1pPr>
          </a:lstStyle>
          <a:p>
            <a:fld id="{52236286-4DC8-46DE-9269-8F728FBC0641}" type="slidenum">
              <a:rPr lang="nl-NL" smtClean="0"/>
              <a:pPr/>
              <a:t>‹#›</a:t>
            </a:fld>
            <a:endParaRPr lang="nl-NL" dirty="0"/>
          </a:p>
        </p:txBody>
      </p:sp>
      <p:cxnSp>
        <p:nvCxnSpPr>
          <p:cNvPr id="8" name="Rechte verbindingslijn 7"/>
          <p:cNvCxnSpPr/>
          <p:nvPr/>
        </p:nvCxnSpPr>
        <p:spPr>
          <a:xfrm flipV="1">
            <a:off x="248400" y="162000"/>
            <a:ext cx="0" cy="540000"/>
          </a:xfrm>
          <a:prstGeom prst="line">
            <a:avLst/>
          </a:prstGeom>
          <a:ln w="3175"/>
        </p:spPr>
        <p:style>
          <a:lnRef idx="1">
            <a:schemeClr val="dk1"/>
          </a:lnRef>
          <a:fillRef idx="0">
            <a:schemeClr val="dk1"/>
          </a:fillRef>
          <a:effectRef idx="0">
            <a:schemeClr val="dk1"/>
          </a:effectRef>
          <a:fontRef idx="minor">
            <a:schemeClr val="tx1"/>
          </a:fontRef>
        </p:style>
      </p:cxnSp>
      <p:cxnSp>
        <p:nvCxnSpPr>
          <p:cNvPr id="10" name="Rechte verbindingslijn 9"/>
          <p:cNvCxnSpPr/>
          <p:nvPr/>
        </p:nvCxnSpPr>
        <p:spPr>
          <a:xfrm flipV="1">
            <a:off x="2336400" y="162000"/>
            <a:ext cx="0" cy="540000"/>
          </a:xfrm>
          <a:prstGeom prst="line">
            <a:avLst/>
          </a:prstGeom>
          <a:ln w="3175"/>
        </p:spPr>
        <p:style>
          <a:lnRef idx="1">
            <a:schemeClr val="dk1"/>
          </a:lnRef>
          <a:fillRef idx="0">
            <a:schemeClr val="dk1"/>
          </a:fillRef>
          <a:effectRef idx="0">
            <a:schemeClr val="dk1"/>
          </a:effectRef>
          <a:fontRef idx="minor">
            <a:schemeClr val="tx1"/>
          </a:fontRef>
        </p:style>
      </p:cxnSp>
      <p:pic>
        <p:nvPicPr>
          <p:cNvPr id="11" name="Afbeelding 10">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7403" y="162000"/>
            <a:ext cx="619016" cy="493200"/>
          </a:xfrm>
          <a:prstGeom prst="rect">
            <a:avLst/>
          </a:prstGeom>
          <a:blipFill>
            <a:blip r:embed="rId15"/>
            <a:stretch>
              <a:fillRect/>
            </a:stretch>
          </a:blipFill>
          <a:effectLst>
            <a:outerShdw blurRad="101600" dist="12700" dir="2700000" algn="ctr" rotWithShape="0">
              <a:prstClr val="black">
                <a:alpha val="50000"/>
              </a:prstClr>
            </a:outerShdw>
          </a:effectLst>
        </p:spPr>
      </p:pic>
      <p:pic>
        <p:nvPicPr>
          <p:cNvPr id="12" name="Afbeelding 11">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45403" y="162000"/>
            <a:ext cx="619016" cy="493200"/>
          </a:xfrm>
          <a:prstGeom prst="rect">
            <a:avLst/>
          </a:prstGeom>
          <a:blipFill>
            <a:blip r:embed="rId16"/>
            <a:stretch>
              <a:fillRect/>
            </a:stretch>
          </a:blipFill>
          <a:effectLst>
            <a:outerShdw blurRad="101600" dist="12700" dir="2700000" algn="ctr" rotWithShape="0">
              <a:prstClr val="black">
                <a:alpha val="50000"/>
              </a:prstClr>
            </a:outerShdw>
          </a:effectLst>
        </p:spPr>
      </p:pic>
      <p:cxnSp>
        <p:nvCxnSpPr>
          <p:cNvPr id="15" name="Rechte verbindingslijn 14"/>
          <p:cNvCxnSpPr/>
          <p:nvPr/>
        </p:nvCxnSpPr>
        <p:spPr>
          <a:xfrm flipV="1">
            <a:off x="4708800" y="162000"/>
            <a:ext cx="0" cy="540000"/>
          </a:xfrm>
          <a:prstGeom prst="line">
            <a:avLst/>
          </a:prstGeom>
          <a:ln w="31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433371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61" r:id="rId4"/>
    <p:sldLayoutId id="2147483662" r:id="rId5"/>
    <p:sldLayoutId id="2147483663" r:id="rId6"/>
    <p:sldLayoutId id="2147483655" r:id="rId7"/>
    <p:sldLayoutId id="2147483664" r:id="rId8"/>
    <p:sldLayoutId id="2147483665" r:id="rId9"/>
    <p:sldLayoutId id="2147483666" r:id="rId10"/>
  </p:sldLayoutIdLst>
  <p:timing>
    <p:tnLst>
      <p:par>
        <p:cTn id="1" dur="indefinite" restart="never" nodeType="tmRoot"/>
      </p:par>
    </p:tnLst>
  </p:timing>
  <p:hf sldNum="0" hdr="0" dt="0"/>
  <p:txStyles>
    <p:titleStyle>
      <a:lvl1pPr algn="l" defTabSz="914400" rtl="0" eaLnBrk="1" latinLnBrk="0" hangingPunct="1">
        <a:lnSpc>
          <a:spcPts val="2800"/>
        </a:lnSpc>
        <a:spcBef>
          <a:spcPct val="0"/>
        </a:spcBef>
        <a:buNone/>
        <a:defRPr sz="2400" b="1" kern="1200">
          <a:solidFill>
            <a:schemeClr val="tx1"/>
          </a:solidFill>
          <a:latin typeface="Arial" pitchFamily="34" charset="0"/>
          <a:ea typeface="+mj-ea"/>
          <a:cs typeface="Arial" pitchFamily="34" charset="0"/>
        </a:defRPr>
      </a:lvl1pPr>
    </p:titleStyle>
    <p:bodyStyle>
      <a:lvl1pPr marL="185738" indent="-185738" algn="l" defTabSz="914400" rtl="0" eaLnBrk="1" latinLnBrk="0" hangingPunct="1">
        <a:lnSpc>
          <a:spcPts val="2810"/>
        </a:lnSpc>
        <a:spcBef>
          <a:spcPts val="0"/>
        </a:spcBef>
        <a:buFontTx/>
        <a:buBlip>
          <a:blip r:embed="rId17"/>
        </a:buBlip>
        <a:defRPr sz="1800" kern="1200">
          <a:solidFill>
            <a:schemeClr val="tx1"/>
          </a:solidFill>
          <a:latin typeface="Arial" pitchFamily="34" charset="0"/>
          <a:ea typeface="+mn-ea"/>
          <a:cs typeface="Arial" pitchFamily="34" charset="0"/>
        </a:defRPr>
      </a:lvl1pPr>
      <a:lvl2pPr marL="357188" indent="-171450" algn="l" defTabSz="914400" rtl="0" eaLnBrk="1" latinLnBrk="0" hangingPunct="1">
        <a:lnSpc>
          <a:spcPts val="2810"/>
        </a:lnSpc>
        <a:spcBef>
          <a:spcPts val="0"/>
        </a:spcBef>
        <a:buFontTx/>
        <a:buBlip>
          <a:blip r:embed="rId17"/>
        </a:buBlip>
        <a:defRPr sz="1800" kern="1200">
          <a:solidFill>
            <a:schemeClr val="tx1"/>
          </a:solidFill>
          <a:latin typeface="Arial" pitchFamily="34" charset="0"/>
          <a:ea typeface="+mn-ea"/>
          <a:cs typeface="Arial" pitchFamily="34" charset="0"/>
        </a:defRPr>
      </a:lvl2pPr>
      <a:lvl3pPr marL="542925" indent="-185738" algn="l" defTabSz="914400" rtl="0" eaLnBrk="1" latinLnBrk="0" hangingPunct="1">
        <a:lnSpc>
          <a:spcPts val="2810"/>
        </a:lnSpc>
        <a:spcBef>
          <a:spcPts val="0"/>
        </a:spcBef>
        <a:buFontTx/>
        <a:buBlip>
          <a:blip r:embed="rId17"/>
        </a:buBlip>
        <a:defRPr sz="1800" kern="1200">
          <a:solidFill>
            <a:schemeClr val="tx1"/>
          </a:solidFill>
          <a:latin typeface="Arial" pitchFamily="34" charset="0"/>
          <a:ea typeface="+mn-ea"/>
          <a:cs typeface="Arial" pitchFamily="34" charset="0"/>
        </a:defRPr>
      </a:lvl3pPr>
      <a:lvl4pPr marL="715963" indent="-173038" algn="l" defTabSz="914400" rtl="0" eaLnBrk="1" latinLnBrk="0" hangingPunct="1">
        <a:lnSpc>
          <a:spcPts val="2810"/>
        </a:lnSpc>
        <a:spcBef>
          <a:spcPts val="0"/>
        </a:spcBef>
        <a:buFontTx/>
        <a:buBlip>
          <a:blip r:embed="rId17"/>
        </a:buBlip>
        <a:defRPr sz="1800" kern="1200">
          <a:solidFill>
            <a:schemeClr val="tx1"/>
          </a:solidFill>
          <a:latin typeface="Arial" pitchFamily="34" charset="0"/>
          <a:ea typeface="+mn-ea"/>
          <a:cs typeface="Arial" pitchFamily="34" charset="0"/>
        </a:defRPr>
      </a:lvl4pPr>
      <a:lvl5pPr marL="901700" indent="-185738" algn="l" defTabSz="914400" rtl="0" eaLnBrk="1" latinLnBrk="0" hangingPunct="1">
        <a:lnSpc>
          <a:spcPts val="2810"/>
        </a:lnSpc>
        <a:spcBef>
          <a:spcPts val="0"/>
        </a:spcBef>
        <a:buFontTx/>
        <a:buBlip>
          <a:blip r:embed="rId17"/>
        </a:buBlip>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youtube.com/watch?v=zhnKipiUCJQ&amp;feature=youtu.be" TargetMode="Externa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hyperlink" Target="http://www.youtube.com/watch?v=bsiHB8AxpqQ&amp;feature=youtu.b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youtube.com/watch?v=O9H1f0FcHNs" TargetMode="Externa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hyperlink" Target="file:///C:\Users\Erik\Downloads\Presentaties\TouchMii%20AR.mp4"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urbanflood.eu/"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www.starsproject.nl/" TargetMode="External"/><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cid:Image2560.png@144d51ea943a01" TargetMode="Externa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5.xml"/><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5.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jpe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jpeg"/></Relationships>
</file>

<file path=ppt/slides/_rels/slide38.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3.xml"/><Relationship Id="rId5" Type="http://schemas.openxmlformats.org/officeDocument/2006/relationships/image" Target="../media/image110.jpeg"/><Relationship Id="rId4" Type="http://schemas.openxmlformats.org/officeDocument/2006/relationships/image" Target="../media/image109.jpe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Multi-Touch Apps</a:t>
            </a:r>
            <a:endParaRPr lang="en-GB" dirty="0"/>
          </a:p>
        </p:txBody>
      </p:sp>
      <p:sp>
        <p:nvSpPr>
          <p:cNvPr id="3" name="Subtitle 2"/>
          <p:cNvSpPr>
            <a:spLocks noGrp="1"/>
          </p:cNvSpPr>
          <p:nvPr>
            <p:ph type="subTitle" idx="1"/>
          </p:nvPr>
        </p:nvSpPr>
        <p:spPr/>
        <p:txBody>
          <a:bodyPr/>
          <a:lstStyle/>
          <a:p>
            <a:r>
              <a:rPr lang="en-GB" sz="2000" dirty="0"/>
              <a:t>The world at your fingertips</a:t>
            </a:r>
            <a:r>
              <a:rPr lang="en-GB" dirty="0" smtClean="0"/>
              <a:t>
Dr.ir. Erik </a:t>
            </a:r>
            <a:r>
              <a:rPr lang="en-GB" dirty="0" err="1" smtClean="0"/>
              <a:t>Vullings</a:t>
            </a:r>
            <a:r>
              <a:rPr lang="en-GB" dirty="0" smtClean="0"/>
              <a:t> &amp; </a:t>
            </a:r>
            <a:r>
              <a:rPr lang="en-GB" dirty="0" err="1" smtClean="0"/>
              <a:t>Drs.</a:t>
            </a:r>
            <a:r>
              <a:rPr lang="en-GB" dirty="0" smtClean="0"/>
              <a:t> </a:t>
            </a:r>
            <a:r>
              <a:rPr lang="en-GB" dirty="0" err="1" smtClean="0"/>
              <a:t>Arnoud</a:t>
            </a:r>
            <a:r>
              <a:rPr lang="en-GB" dirty="0" smtClean="0"/>
              <a:t> de Jong</a:t>
            </a:r>
            <a:endParaRPr lang="en-GB" dirty="0"/>
          </a:p>
        </p:txBody>
      </p:sp>
    </p:spTree>
    <p:extLst>
      <p:ext uri="{BB962C8B-B14F-4D97-AF65-F5344CB8AC3E}">
        <p14:creationId xmlns:p14="http://schemas.microsoft.com/office/powerpoint/2010/main" val="7735129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GB" dirty="0" smtClean="0"/>
              <a:t>Influence Analysis in Marvel</a:t>
            </a:r>
            <a:endParaRPr lang="en-GB" dirty="0"/>
          </a:p>
        </p:txBody>
      </p:sp>
      <p:pic>
        <p:nvPicPr>
          <p:cNvPr id="7" name="Tijdelijke aanduiding voor inhoud 6"/>
          <p:cNvPicPr>
            <a:picLocks noGrp="1" noChangeAspect="1"/>
          </p:cNvPicPr>
          <p:nvPr>
            <p:ph idx="1"/>
          </p:nvPr>
        </p:nvPicPr>
        <p:blipFill>
          <a:blip r:embed="rId2"/>
          <a:stretch>
            <a:fillRect/>
          </a:stretch>
        </p:blipFill>
        <p:spPr>
          <a:xfrm>
            <a:off x="1404118" y="2261736"/>
            <a:ext cx="7272338" cy="4058552"/>
          </a:xfrm>
          <a:prstGeom prst="rect">
            <a:avLst/>
          </a:prstGeom>
        </p:spPr>
      </p:pic>
    </p:spTree>
    <p:extLst>
      <p:ext uri="{BB962C8B-B14F-4D97-AF65-F5344CB8AC3E}">
        <p14:creationId xmlns:p14="http://schemas.microsoft.com/office/powerpoint/2010/main" val="6053513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p:cNvPicPr>
            <a:picLocks noGrp="1" noChangeAspect="1" noChangeArrowheads="1"/>
          </p:cNvPicPr>
          <p:nvPr>
            <p:ph idx="1"/>
          </p:nvPr>
        </p:nvPicPr>
        <p:blipFill>
          <a:blip r:embed="rId2"/>
          <a:srcRect/>
          <a:stretch>
            <a:fillRect/>
          </a:stretch>
        </p:blipFill>
        <p:spPr>
          <a:xfrm>
            <a:off x="-1524000" y="-45177"/>
            <a:ext cx="12192000" cy="6930561"/>
          </a:xfrm>
          <a:noFill/>
        </p:spPr>
      </p:pic>
      <p:sp>
        <p:nvSpPr>
          <p:cNvPr id="20" name="Rectangle 19"/>
          <p:cNvSpPr/>
          <p:nvPr/>
        </p:nvSpPr>
        <p:spPr>
          <a:xfrm>
            <a:off x="-1524000" y="-27384"/>
            <a:ext cx="12192000" cy="6912768"/>
          </a:xfrm>
          <a:prstGeom prst="rect">
            <a:avLst/>
          </a:prstGeom>
          <a:solidFill>
            <a:srgbClr val="FFFF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itel 13"/>
          <p:cNvSpPr>
            <a:spLocks noGrp="1"/>
          </p:cNvSpPr>
          <p:nvPr>
            <p:ph type="title"/>
          </p:nvPr>
        </p:nvSpPr>
        <p:spPr>
          <a:xfrm>
            <a:off x="1403350" y="476672"/>
            <a:ext cx="7272338" cy="720000"/>
          </a:xfrm>
        </p:spPr>
        <p:txBody>
          <a:bodyPr/>
          <a:lstStyle/>
          <a:p>
            <a:r>
              <a:rPr lang="en-GB" dirty="0" smtClean="0"/>
              <a:t>Crisis Management Training Suite</a:t>
            </a:r>
            <a:endParaRPr lang="en-GB" dirty="0"/>
          </a:p>
        </p:txBody>
      </p:sp>
      <p:grpSp>
        <p:nvGrpSpPr>
          <p:cNvPr id="21" name="Groep 20"/>
          <p:cNvGrpSpPr/>
          <p:nvPr/>
        </p:nvGrpSpPr>
        <p:grpSpPr>
          <a:xfrm>
            <a:off x="899592" y="966986"/>
            <a:ext cx="9001000" cy="5733168"/>
            <a:chOff x="1619672" y="1869412"/>
            <a:chExt cx="7200803" cy="4586536"/>
          </a:xfrm>
        </p:grpSpPr>
        <p:pic>
          <p:nvPicPr>
            <p:cNvPr id="22" name="Picture 6"/>
            <p:cNvPicPr>
              <a:picLocks noChangeAspect="1" noChangeArrowheads="1"/>
            </p:cNvPicPr>
            <p:nvPr/>
          </p:nvPicPr>
          <p:blipFill>
            <a:blip r:embed="rId3"/>
            <a:srcRect/>
            <a:stretch>
              <a:fillRect/>
            </a:stretch>
          </p:blipFill>
          <p:spPr bwMode="auto">
            <a:xfrm>
              <a:off x="1619672" y="2276875"/>
              <a:ext cx="1728192" cy="4166601"/>
            </a:xfrm>
            <a:prstGeom prst="rect">
              <a:avLst/>
            </a:prstGeom>
            <a:noFill/>
            <a:ln w="19050" algn="ctr">
              <a:solidFill>
                <a:schemeClr val="tx1"/>
              </a:solidFill>
              <a:miter lim="800000"/>
              <a:headEnd/>
              <a:tailEnd/>
            </a:ln>
            <a:effectLst/>
          </p:spPr>
        </p:pic>
        <p:sp>
          <p:nvSpPr>
            <p:cNvPr id="23" name="Rectangle 1"/>
            <p:cNvSpPr/>
            <p:nvPr/>
          </p:nvSpPr>
          <p:spPr>
            <a:xfrm>
              <a:off x="1679704" y="1869412"/>
              <a:ext cx="1286507" cy="295466"/>
            </a:xfrm>
            <a:prstGeom prst="rect">
              <a:avLst/>
            </a:prstGeom>
          </p:spPr>
          <p:txBody>
            <a:bodyPr wrap="none">
              <a:spAutoFit/>
            </a:bodyPr>
            <a:lstStyle/>
            <a:p>
              <a:r>
                <a:rPr lang="en-GB" dirty="0"/>
                <a:t>White cell </a:t>
              </a:r>
              <a:r>
                <a:rPr lang="en-GB" dirty="0" err="1"/>
                <a:t>sim</a:t>
              </a:r>
              <a:endParaRPr lang="en-GB" dirty="0"/>
            </a:p>
          </p:txBody>
        </p:sp>
        <p:pic>
          <p:nvPicPr>
            <p:cNvPr id="2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9912" y="2276873"/>
              <a:ext cx="171500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6375" y="3784109"/>
              <a:ext cx="1733774" cy="1013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
            <p:cNvSpPr/>
            <p:nvPr/>
          </p:nvSpPr>
          <p:spPr>
            <a:xfrm>
              <a:off x="4111671" y="3383418"/>
              <a:ext cx="988990" cy="295466"/>
            </a:xfrm>
            <a:prstGeom prst="rect">
              <a:avLst/>
            </a:prstGeom>
          </p:spPr>
          <p:txBody>
            <a:bodyPr wrap="none">
              <a:spAutoFit/>
            </a:bodyPr>
            <a:lstStyle/>
            <a:p>
              <a:pPr algn="ctr"/>
              <a:r>
                <a:rPr lang="en-GB" dirty="0"/>
                <a:t>Map client</a:t>
              </a:r>
            </a:p>
          </p:txBody>
        </p:sp>
        <p:sp>
          <p:nvSpPr>
            <p:cNvPr id="27" name="Rectangle 9"/>
            <p:cNvSpPr/>
            <p:nvPr/>
          </p:nvSpPr>
          <p:spPr>
            <a:xfrm>
              <a:off x="4060375" y="1916832"/>
              <a:ext cx="1091582" cy="295466"/>
            </a:xfrm>
            <a:prstGeom prst="rect">
              <a:avLst/>
            </a:prstGeom>
          </p:spPr>
          <p:txBody>
            <a:bodyPr wrap="none">
              <a:spAutoFit/>
            </a:bodyPr>
            <a:lstStyle/>
            <a:p>
              <a:pPr algn="ctr"/>
              <a:r>
                <a:rPr lang="en-GB" dirty="0"/>
                <a:t>Email client</a:t>
              </a:r>
            </a:p>
          </p:txBody>
        </p:sp>
        <p:pic>
          <p:nvPicPr>
            <p:cNvPr id="2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9916" y="5457699"/>
              <a:ext cx="1720237" cy="99824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11"/>
            <p:cNvSpPr/>
            <p:nvPr/>
          </p:nvSpPr>
          <p:spPr>
            <a:xfrm>
              <a:off x="3932303" y="5003884"/>
              <a:ext cx="2168800" cy="295466"/>
            </a:xfrm>
            <a:prstGeom prst="rect">
              <a:avLst/>
            </a:prstGeom>
          </p:spPr>
          <p:txBody>
            <a:bodyPr wrap="none">
              <a:spAutoFit/>
            </a:bodyPr>
            <a:lstStyle/>
            <a:p>
              <a:pPr algn="ctr"/>
              <a:r>
                <a:rPr lang="en-GB" dirty="0" err="1"/>
                <a:t>Email+Map+Query</a:t>
              </a:r>
              <a:r>
                <a:rPr lang="en-GB" dirty="0"/>
                <a:t> client</a:t>
              </a:r>
            </a:p>
          </p:txBody>
        </p:sp>
        <p:pic>
          <p:nvPicPr>
            <p:cNvPr id="3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8148" y="2276875"/>
              <a:ext cx="2952327" cy="142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5"/>
            <p:cNvSpPr/>
            <p:nvPr/>
          </p:nvSpPr>
          <p:spPr>
            <a:xfrm>
              <a:off x="6726147" y="1916832"/>
              <a:ext cx="944618" cy="295466"/>
            </a:xfrm>
            <a:prstGeom prst="rect">
              <a:avLst/>
            </a:prstGeom>
          </p:spPr>
          <p:txBody>
            <a:bodyPr wrap="none">
              <a:spAutoFit/>
            </a:bodyPr>
            <a:lstStyle/>
            <a:p>
              <a:pPr algn="ctr"/>
              <a:r>
                <a:rPr lang="en-GB" dirty="0"/>
                <a:t>Visualizer</a:t>
              </a:r>
            </a:p>
          </p:txBody>
        </p:sp>
        <p:pic>
          <p:nvPicPr>
            <p:cNvPr id="32"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08070" y="4319719"/>
              <a:ext cx="1295252" cy="213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16"/>
            <p:cNvSpPr/>
            <p:nvPr/>
          </p:nvSpPr>
          <p:spPr>
            <a:xfrm>
              <a:off x="6355155" y="3923764"/>
              <a:ext cx="1686617" cy="295466"/>
            </a:xfrm>
            <a:prstGeom prst="rect">
              <a:avLst/>
            </a:prstGeom>
          </p:spPr>
          <p:txBody>
            <a:bodyPr wrap="none">
              <a:spAutoFit/>
            </a:bodyPr>
            <a:lstStyle/>
            <a:p>
              <a:pPr algn="ctr"/>
              <a:r>
                <a:rPr lang="en-GB" dirty="0"/>
                <a:t>Logger &amp; </a:t>
              </a:r>
              <a:r>
                <a:rPr lang="en-GB" dirty="0" err="1"/>
                <a:t>Replayer</a:t>
              </a:r>
              <a:endParaRPr lang="en-GB" dirty="0"/>
            </a:p>
          </p:txBody>
        </p:sp>
      </p:grpSp>
    </p:spTree>
    <p:extLst>
      <p:ext uri="{BB962C8B-B14F-4D97-AF65-F5344CB8AC3E}">
        <p14:creationId xmlns:p14="http://schemas.microsoft.com/office/powerpoint/2010/main" val="10669690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iTable</a:t>
            </a:r>
            <a:endParaRPr lang="en-GB" dirty="0"/>
          </a:p>
        </p:txBody>
      </p:sp>
      <p:sp>
        <p:nvSpPr>
          <p:cNvPr id="5" name="Content Placeholder 4"/>
          <p:cNvSpPr>
            <a:spLocks noGrp="1"/>
          </p:cNvSpPr>
          <p:nvPr>
            <p:ph idx="1"/>
          </p:nvPr>
        </p:nvSpPr>
        <p:spPr/>
        <p:txBody>
          <a:bodyPr/>
          <a:lstStyle/>
          <a:p>
            <a:r>
              <a:rPr lang="en-GB" b="1" dirty="0" smtClean="0"/>
              <a:t>Customer: </a:t>
            </a:r>
            <a:r>
              <a:rPr lang="en-GB" dirty="0" smtClean="0"/>
              <a:t>National Police (DBB = Service for Protecting People)</a:t>
            </a:r>
            <a:br>
              <a:rPr lang="en-GB" dirty="0" smtClean="0"/>
            </a:br>
            <a:endParaRPr lang="en-GB" dirty="0" smtClean="0"/>
          </a:p>
          <a:p>
            <a:r>
              <a:rPr lang="en-GB" b="1" dirty="0" smtClean="0"/>
              <a:t>Goal: </a:t>
            </a:r>
            <a:r>
              <a:rPr lang="en-GB" dirty="0" smtClean="0"/>
              <a:t>Increase the quality and effectiveness of security briefings.</a:t>
            </a:r>
          </a:p>
          <a:p>
            <a:endParaRPr lang="en-GB" dirty="0" smtClean="0"/>
          </a:p>
          <a:p>
            <a:pPr marL="285750" indent="-285750">
              <a:buFontTx/>
              <a:buChar char="-"/>
            </a:pPr>
            <a:r>
              <a:rPr lang="en-GB" dirty="0" smtClean="0"/>
              <a:t>Show location in Google Earth or </a:t>
            </a:r>
            <a:r>
              <a:rPr lang="en-GB" dirty="0" err="1" smtClean="0"/>
              <a:t>StreetView</a:t>
            </a:r>
            <a:endParaRPr lang="en-GB" dirty="0" smtClean="0"/>
          </a:p>
          <a:p>
            <a:pPr marL="285750" indent="-285750">
              <a:buFontTx/>
              <a:buChar char="-"/>
            </a:pPr>
            <a:r>
              <a:rPr lang="en-GB" dirty="0" smtClean="0"/>
              <a:t>Analyse field-of-view at position</a:t>
            </a:r>
          </a:p>
          <a:p>
            <a:pPr marL="285750" indent="-285750">
              <a:buFontTx/>
              <a:buChar char="-"/>
            </a:pPr>
            <a:r>
              <a:rPr lang="en-GB" dirty="0" smtClean="0"/>
              <a:t>Mark (and collaboratively share) map with points of interest</a:t>
            </a:r>
          </a:p>
          <a:p>
            <a:endParaRPr lang="en-GB" dirty="0"/>
          </a:p>
        </p:txBody>
      </p:sp>
      <p:pic>
        <p:nvPicPr>
          <p:cNvPr id="2050" name="Picture 2"/>
          <p:cNvPicPr>
            <a:picLocks noGrp="1" noChangeAspect="1" noChangeArrowheads="1"/>
          </p:cNvPicPr>
          <p:nvPr>
            <p:ph idx="13"/>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340768"/>
            <a:ext cx="4032300" cy="2268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33" y="4213512"/>
            <a:ext cx="3981909" cy="2239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2290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GB" dirty="0" smtClean="0"/>
              <a:t>Combine top view with 3D view in Google Earth</a:t>
            </a:r>
            <a:endParaRPr lang="en-GB" dirty="0"/>
          </a:p>
        </p:txBody>
      </p:sp>
      <p:pic>
        <p:nvPicPr>
          <p:cNvPr id="1026" name="Picture 2" descr="C:\Users\Erik\AppData\Local\Packages\microsoft.windowscommunicationsapps_8wekyb3d8bbwe\AC\Temp\{3BC4AC5F-932F-4EB8-BE49-E0CB242D9A78}.tmp"/>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062800"/>
            <a:ext cx="7680856"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2506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Access traffic cameras</a:t>
            </a:r>
            <a:endParaRPr lang="en-GB" dirty="0"/>
          </a:p>
        </p:txBody>
      </p:sp>
      <p:pic>
        <p:nvPicPr>
          <p:cNvPr id="2050" name="Picture 2" descr="C:\Users\Erik\AppData\Local\Packages\microsoft.windowscommunicationsapps_8wekyb3d8bbwe\AC\Temp\{A70B3F70-EB36-483F-9933-14D5C9D275B0}.t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4" y="2062800"/>
            <a:ext cx="7680855"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9863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Extract situational information from databases</a:t>
            </a:r>
            <a:endParaRPr lang="en-GB" dirty="0"/>
          </a:p>
        </p:txBody>
      </p:sp>
      <p:pic>
        <p:nvPicPr>
          <p:cNvPr id="3074" name="Picture 2" descr="C:\Users\Erik\AppData\Local\Packages\microsoft.windowscommunicationsapps_8wekyb3d8bbwe\AC\Temp\{E22FC57F-A905-4FDD-8ED0-A308EA6ADA3A}.t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648" y="2204864"/>
            <a:ext cx="7417122" cy="431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021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Combine 3D information with CBS statistics</a:t>
            </a:r>
            <a:endParaRPr lang="en-GB" dirty="0"/>
          </a:p>
        </p:txBody>
      </p:sp>
      <p:pic>
        <p:nvPicPr>
          <p:cNvPr id="102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03350" y="2245667"/>
            <a:ext cx="7272338" cy="409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56926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Filter information by location</a:t>
            </a:r>
            <a:endParaRPr lang="en-GB" dirty="0"/>
          </a:p>
        </p:txBody>
      </p:sp>
      <p:pic>
        <p:nvPicPr>
          <p:cNvPr id="4098" name="Picture 2" descr="C:\Users\Erik\AppData\Local\Packages\microsoft.windowscommunicationsapps_8wekyb3d8bbwe\AC\Temp\{1AA3E971-B63C-4AFE-BA47-217EEAEE5D7F}.t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356" y="1988840"/>
            <a:ext cx="7552841"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211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Visualise information streams or run simulations</a:t>
            </a:r>
            <a:endParaRPr lang="en-GB" dirty="0"/>
          </a:p>
        </p:txBody>
      </p:sp>
      <p:pic>
        <p:nvPicPr>
          <p:cNvPr id="5122" name="Picture 2" descr="C:\Users\Erik\AppData\Local\Packages\microsoft.windowscommunicationsapps_8wekyb3d8bbwe\AC\Temp\{B948C9BE-44C5-442B-A6E4-57A3015164AC}.t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6" y="2132856"/>
            <a:ext cx="7552841"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3641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hlinkClick r:id="rId2"/>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4788030" y="3717032"/>
            <a:ext cx="3959225" cy="282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hlinkClick r:id="rId4"/>
          </p:cNvPr>
          <p:cNvPicPr>
            <a:picLocks noGrp="1" noChangeAspect="1" noChangeArrowheads="1"/>
          </p:cNvPicPr>
          <p:nvPr>
            <p:ph idx="13"/>
          </p:nvPr>
        </p:nvPicPr>
        <p:blipFill>
          <a:blip r:embed="rId5" cstate="print">
            <a:extLst>
              <a:ext uri="{28A0092B-C50C-407E-A947-70E740481C1C}">
                <a14:useLocalDpi xmlns:a14="http://schemas.microsoft.com/office/drawing/2010/main" val="0"/>
              </a:ext>
            </a:extLst>
          </a:blip>
          <a:srcRect/>
          <a:stretch>
            <a:fillRect/>
          </a:stretch>
        </p:blipFill>
        <p:spPr bwMode="auto">
          <a:xfrm>
            <a:off x="323230" y="3717032"/>
            <a:ext cx="4104754" cy="285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5"/>
          <p:cNvSpPr>
            <a:spLocks noGrp="1"/>
          </p:cNvSpPr>
          <p:nvPr>
            <p:ph type="title"/>
          </p:nvPr>
        </p:nvSpPr>
        <p:spPr>
          <a:xfrm>
            <a:off x="1403350" y="1342800"/>
            <a:ext cx="7272338" cy="720000"/>
          </a:xfrm>
        </p:spPr>
        <p:txBody>
          <a:bodyPr/>
          <a:lstStyle/>
          <a:p>
            <a:r>
              <a:rPr lang="en-GB" dirty="0" smtClean="0"/>
              <a:t>Augmented Reality for 3D Situational Awareness</a:t>
            </a:r>
            <a:endParaRPr lang="en-GB" dirty="0"/>
          </a:p>
        </p:txBody>
      </p:sp>
      <p:sp>
        <p:nvSpPr>
          <p:cNvPr id="8" name="Rectangle 7"/>
          <p:cNvSpPr/>
          <p:nvPr/>
        </p:nvSpPr>
        <p:spPr>
          <a:xfrm>
            <a:off x="1331640" y="1916832"/>
            <a:ext cx="7344816" cy="1477328"/>
          </a:xfrm>
          <a:prstGeom prst="rect">
            <a:avLst/>
          </a:prstGeom>
        </p:spPr>
        <p:txBody>
          <a:bodyPr wrap="square">
            <a:spAutoFit/>
          </a:bodyPr>
          <a:lstStyle/>
          <a:p>
            <a:r>
              <a:rPr lang="en-GB" dirty="0"/>
              <a:t>Experimentally, we added augmented reality markers to the map, so we can inspect the situation in 3D too</a:t>
            </a:r>
          </a:p>
          <a:p>
            <a:endParaRPr lang="en-GB" dirty="0"/>
          </a:p>
          <a:p>
            <a:r>
              <a:rPr lang="en-GB" dirty="0"/>
              <a:t>Left)    </a:t>
            </a:r>
            <a:r>
              <a:rPr lang="en-GB" dirty="0">
                <a:hlinkClick r:id="rId4"/>
              </a:rPr>
              <a:t>Real-time flight tracker service</a:t>
            </a:r>
            <a:endParaRPr lang="en-GB" dirty="0"/>
          </a:p>
          <a:p>
            <a:r>
              <a:rPr lang="en-GB" dirty="0"/>
              <a:t>Right)  </a:t>
            </a:r>
            <a:r>
              <a:rPr lang="en-GB" dirty="0">
                <a:hlinkClick r:id="rId2"/>
              </a:rPr>
              <a:t>Amsterdam arena</a:t>
            </a:r>
            <a:endParaRPr lang="en-GB" dirty="0"/>
          </a:p>
        </p:txBody>
      </p:sp>
      <p:sp>
        <p:nvSpPr>
          <p:cNvPr id="2" name="Rectangle 1"/>
          <p:cNvSpPr/>
          <p:nvPr/>
        </p:nvSpPr>
        <p:spPr>
          <a:xfrm>
            <a:off x="251520" y="6551766"/>
            <a:ext cx="4392488" cy="261610"/>
          </a:xfrm>
          <a:prstGeom prst="rect">
            <a:avLst/>
          </a:prstGeom>
        </p:spPr>
        <p:txBody>
          <a:bodyPr wrap="square">
            <a:spAutoFit/>
          </a:bodyPr>
          <a:lstStyle/>
          <a:p>
            <a:r>
              <a:rPr lang="en-GB" sz="1100" dirty="0"/>
              <a:t>http://www.youtube.com/watch?v=bsiHB8AxpqQ&amp;feature=youtu.be</a:t>
            </a:r>
          </a:p>
        </p:txBody>
      </p:sp>
      <p:sp>
        <p:nvSpPr>
          <p:cNvPr id="3" name="Rectangle 2"/>
          <p:cNvSpPr/>
          <p:nvPr/>
        </p:nvSpPr>
        <p:spPr>
          <a:xfrm>
            <a:off x="4716016" y="6551766"/>
            <a:ext cx="4572000" cy="261610"/>
          </a:xfrm>
          <a:prstGeom prst="rect">
            <a:avLst/>
          </a:prstGeom>
        </p:spPr>
        <p:txBody>
          <a:bodyPr>
            <a:spAutoFit/>
          </a:bodyPr>
          <a:lstStyle/>
          <a:p>
            <a:r>
              <a:rPr lang="en-GB" sz="1100" dirty="0"/>
              <a:t>http://www.youtube.com/watch?v=zhnKipiUCJQ&amp;feature=youtu.be</a:t>
            </a:r>
          </a:p>
        </p:txBody>
      </p:sp>
    </p:spTree>
    <p:extLst>
      <p:ext uri="{BB962C8B-B14F-4D97-AF65-F5344CB8AC3E}">
        <p14:creationId xmlns:p14="http://schemas.microsoft.com/office/powerpoint/2010/main" val="4271780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a:t>
            </a:r>
            <a:endParaRPr lang="en-GB" dirty="0"/>
          </a:p>
        </p:txBody>
      </p:sp>
      <p:sp>
        <p:nvSpPr>
          <p:cNvPr id="3" name="Content Placeholder 2"/>
          <p:cNvSpPr>
            <a:spLocks noGrp="1"/>
          </p:cNvSpPr>
          <p:nvPr>
            <p:ph idx="1"/>
          </p:nvPr>
        </p:nvSpPr>
        <p:spPr>
          <a:xfrm>
            <a:off x="1403350" y="2199178"/>
            <a:ext cx="7272338" cy="4182150"/>
          </a:xfrm>
        </p:spPr>
        <p:txBody>
          <a:bodyPr/>
          <a:lstStyle/>
          <a:p>
            <a:r>
              <a:rPr lang="en-GB" dirty="0" smtClean="0"/>
              <a:t>Goal</a:t>
            </a:r>
          </a:p>
          <a:p>
            <a:endParaRPr lang="en-GB" dirty="0" smtClean="0"/>
          </a:p>
          <a:p>
            <a:pPr marL="357187" lvl="2" indent="0" algn="ctr">
              <a:buNone/>
            </a:pPr>
            <a:r>
              <a:rPr lang="en-GB" i="1" dirty="0" smtClean="0"/>
              <a:t>“Simple and natural disclosure of information and sensor data to support decision making”</a:t>
            </a:r>
          </a:p>
          <a:p>
            <a:pPr marL="357187" lvl="2" indent="0">
              <a:buNone/>
            </a:pPr>
            <a:endParaRPr lang="en-GB" dirty="0" smtClean="0"/>
          </a:p>
          <a:p>
            <a:pPr lvl="0"/>
            <a:r>
              <a:rPr lang="en-GB" dirty="0" smtClean="0">
                <a:solidFill>
                  <a:prstClr val="black"/>
                </a:solidFill>
              </a:rPr>
              <a:t>What we have</a:t>
            </a:r>
          </a:p>
          <a:p>
            <a:pPr marL="0" indent="0">
              <a:buNone/>
            </a:pPr>
            <a:endParaRPr lang="en-GB" dirty="0">
              <a:solidFill>
                <a:prstClr val="black"/>
              </a:solidFill>
            </a:endParaRPr>
          </a:p>
          <a:p>
            <a:pPr marL="357187" lvl="2" indent="0" algn="ctr">
              <a:buNone/>
            </a:pPr>
            <a:r>
              <a:rPr lang="en-GB" i="1" dirty="0" smtClean="0"/>
              <a:t>“A collection of reusable tools and components for interaction with information, multi-site collaboration and analysis.”</a:t>
            </a:r>
          </a:p>
          <a:p>
            <a:pPr marL="0" indent="0">
              <a:buNone/>
            </a:pPr>
            <a:endParaRPr lang="en-GB" dirty="0" smtClean="0"/>
          </a:p>
          <a:p>
            <a:pPr marL="0" indent="0">
              <a:buNone/>
            </a:pPr>
            <a:endParaRPr lang="en-GB" dirty="0" smtClean="0"/>
          </a:p>
        </p:txBody>
      </p:sp>
    </p:spTree>
    <p:extLst>
      <p:ext uri="{BB962C8B-B14F-4D97-AF65-F5344CB8AC3E}">
        <p14:creationId xmlns:p14="http://schemas.microsoft.com/office/powerpoint/2010/main" val="1365422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TouchMii</a:t>
            </a:r>
            <a:endParaRPr lang="en-GB" dirty="0"/>
          </a:p>
        </p:txBody>
      </p:sp>
      <p:sp>
        <p:nvSpPr>
          <p:cNvPr id="5" name="Content Placeholder 4"/>
          <p:cNvSpPr>
            <a:spLocks noGrp="1"/>
          </p:cNvSpPr>
          <p:nvPr>
            <p:ph idx="1"/>
          </p:nvPr>
        </p:nvSpPr>
        <p:spPr>
          <a:xfrm>
            <a:off x="4716468" y="1844824"/>
            <a:ext cx="3959225" cy="4536926"/>
          </a:xfrm>
        </p:spPr>
        <p:txBody>
          <a:bodyPr/>
          <a:lstStyle/>
          <a:p>
            <a:r>
              <a:rPr lang="en-GB" b="1" dirty="0" smtClean="0"/>
              <a:t>Customer: </a:t>
            </a:r>
            <a:r>
              <a:rPr lang="en-GB" dirty="0" smtClean="0"/>
              <a:t>Command and Control (C2) </a:t>
            </a:r>
            <a:r>
              <a:rPr lang="en-GB" dirty="0" err="1" smtClean="0"/>
              <a:t>birdtable</a:t>
            </a:r>
            <a:r>
              <a:rPr lang="en-GB" dirty="0" smtClean="0"/>
              <a:t>, Ministry of Defence</a:t>
            </a:r>
            <a:br>
              <a:rPr lang="en-GB" dirty="0" smtClean="0"/>
            </a:br>
            <a:endParaRPr lang="en-GB" dirty="0" smtClean="0"/>
          </a:p>
          <a:p>
            <a:r>
              <a:rPr lang="en-GB" b="1" dirty="0" smtClean="0"/>
              <a:t>Goal: </a:t>
            </a:r>
            <a:r>
              <a:rPr lang="en-GB" dirty="0" smtClean="0"/>
              <a:t>Increase the quality of strategic and tactical decisions</a:t>
            </a:r>
          </a:p>
          <a:p>
            <a:pPr marL="285750" indent="-285750">
              <a:buFontTx/>
              <a:buChar char="-"/>
            </a:pPr>
            <a:r>
              <a:rPr lang="en-GB" dirty="0" smtClean="0"/>
              <a:t>Interfaces with VBS2, the serious game used for training, to show the units on a map.</a:t>
            </a:r>
          </a:p>
          <a:p>
            <a:pPr marL="285750" indent="-285750">
              <a:buFontTx/>
              <a:buChar char="-"/>
            </a:pPr>
            <a:r>
              <a:rPr lang="en-GB" dirty="0" smtClean="0"/>
              <a:t>Decision support for commanders</a:t>
            </a:r>
          </a:p>
          <a:p>
            <a:pPr marL="285750" indent="-285750">
              <a:buFontTx/>
              <a:buChar char="-"/>
            </a:pPr>
            <a:r>
              <a:rPr lang="en-GB" dirty="0" smtClean="0"/>
              <a:t>Facilitates interaction with the second line.</a:t>
            </a:r>
          </a:p>
          <a:p>
            <a:pPr marL="285750" indent="-285750">
              <a:buFontTx/>
              <a:buChar char="-"/>
            </a:pPr>
            <a:r>
              <a:rPr lang="en-GB" dirty="0" smtClean="0">
                <a:hlinkClick r:id="rId2"/>
              </a:rPr>
              <a:t>http://youtu.be/Ix2vhcecapo</a:t>
            </a:r>
          </a:p>
          <a:p>
            <a:pPr marL="285750" indent="-285750">
              <a:buFontTx/>
              <a:buChar char="-"/>
            </a:pPr>
            <a:r>
              <a:rPr lang="en-GB" dirty="0" smtClean="0">
                <a:hlinkClick r:id="rId2"/>
              </a:rPr>
              <a:t>http://www.youtube.com/watch?v=O9H1f0FcHNs</a:t>
            </a:r>
            <a:endParaRPr lang="en-GB" dirty="0"/>
          </a:p>
        </p:txBody>
      </p:sp>
      <p:sp>
        <p:nvSpPr>
          <p:cNvPr id="3" name="Rectangle 2"/>
          <p:cNvSpPr/>
          <p:nvPr/>
        </p:nvSpPr>
        <p:spPr>
          <a:xfrm>
            <a:off x="1129571" y="3613666"/>
            <a:ext cx="2544287" cy="369332"/>
          </a:xfrm>
          <a:prstGeom prst="rect">
            <a:avLst/>
          </a:prstGeom>
        </p:spPr>
        <p:txBody>
          <a:bodyPr wrap="none">
            <a:spAutoFit/>
          </a:bodyPr>
          <a:lstStyle/>
          <a:p>
            <a:pPr algn="ctr"/>
            <a:r>
              <a:rPr lang="en-GB" dirty="0"/>
              <a:t>VBS2 units on the map</a:t>
            </a:r>
          </a:p>
        </p:txBody>
      </p:sp>
      <p:sp>
        <p:nvSpPr>
          <p:cNvPr id="12" name="Rectangle 11"/>
          <p:cNvSpPr/>
          <p:nvPr/>
        </p:nvSpPr>
        <p:spPr>
          <a:xfrm>
            <a:off x="409293" y="6428642"/>
            <a:ext cx="4288354" cy="369332"/>
          </a:xfrm>
          <a:prstGeom prst="rect">
            <a:avLst/>
          </a:prstGeom>
        </p:spPr>
        <p:txBody>
          <a:bodyPr wrap="none">
            <a:spAutoFit/>
          </a:bodyPr>
          <a:lstStyle/>
          <a:p>
            <a:pPr algn="ctr"/>
            <a:r>
              <a:rPr lang="en-GB" dirty="0"/>
              <a:t>Send request for information to 2nd line </a:t>
            </a:r>
          </a:p>
        </p:txBody>
      </p:sp>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309" y="4148995"/>
            <a:ext cx="4096278" cy="230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a:hlinkClick r:id="rId4" action="ppaction://program"/>
          </p:cNvPr>
          <p:cNvPicPr>
            <a:picLocks noGrp="1" noChangeAspect="1" noChangeArrowheads="1"/>
          </p:cNvPicPr>
          <p:nvPr>
            <p:ph idx="13"/>
          </p:nvPr>
        </p:nvPicPr>
        <p:blipFill>
          <a:blip r:embed="rId5" cstate="print">
            <a:extLst>
              <a:ext uri="{28A0092B-C50C-407E-A947-70E740481C1C}">
                <a14:useLocalDpi xmlns:a14="http://schemas.microsoft.com/office/drawing/2010/main" val="0"/>
              </a:ext>
            </a:extLst>
          </a:blip>
          <a:srcRect/>
          <a:stretch>
            <a:fillRect/>
          </a:stretch>
        </p:blipFill>
        <p:spPr bwMode="auto">
          <a:xfrm>
            <a:off x="335598" y="1306825"/>
            <a:ext cx="4055995" cy="228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96686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Decision support: Analyse &amp; discuss alternatives</a:t>
            </a:r>
            <a:endParaRPr lang="en-GB"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350" y="2245667"/>
            <a:ext cx="7272338" cy="409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403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Situational Awareness in VBS2</a:t>
            </a:r>
            <a:endParaRPr lang="en-GB" dirty="0"/>
          </a:p>
        </p:txBody>
      </p:sp>
      <p:pic>
        <p:nvPicPr>
          <p:cNvPr id="7" name="Tijdelijke aanduiding voor inhoud 6"/>
          <p:cNvPicPr>
            <a:picLocks noGrp="1" noChangeAspect="1"/>
          </p:cNvPicPr>
          <p:nvPr>
            <p:ph idx="1"/>
          </p:nvPr>
        </p:nvPicPr>
        <p:blipFill>
          <a:blip r:embed="rId2"/>
          <a:stretch>
            <a:fillRect/>
          </a:stretch>
        </p:blipFill>
        <p:spPr>
          <a:xfrm>
            <a:off x="1403355" y="2089838"/>
            <a:ext cx="7549371" cy="4246520"/>
          </a:xfrm>
          <a:prstGeom prst="rect">
            <a:avLst/>
          </a:prstGeom>
        </p:spPr>
      </p:pic>
      <p:pic>
        <p:nvPicPr>
          <p:cNvPr id="8" name="Tijdelijke aanduiding voor inhoud 6"/>
          <p:cNvPicPr>
            <a:picLocks noChangeAspect="1"/>
          </p:cNvPicPr>
          <p:nvPr/>
        </p:nvPicPr>
        <p:blipFill>
          <a:blip r:embed="rId3"/>
          <a:stretch>
            <a:fillRect/>
          </a:stretch>
        </p:blipFill>
        <p:spPr>
          <a:xfrm>
            <a:off x="1403653" y="2062801"/>
            <a:ext cx="7549371" cy="4246520"/>
          </a:xfrm>
          <a:prstGeom prst="rect">
            <a:avLst/>
          </a:prstGeom>
        </p:spPr>
      </p:pic>
      <p:sp>
        <p:nvSpPr>
          <p:cNvPr id="10" name="Rechthoek 9"/>
          <p:cNvSpPr/>
          <p:nvPr/>
        </p:nvSpPr>
        <p:spPr>
          <a:xfrm>
            <a:off x="6516216" y="6381328"/>
            <a:ext cx="2521844" cy="369332"/>
          </a:xfrm>
          <a:prstGeom prst="rect">
            <a:avLst/>
          </a:prstGeom>
        </p:spPr>
        <p:txBody>
          <a:bodyPr wrap="none">
            <a:spAutoFit/>
          </a:bodyPr>
          <a:lstStyle/>
          <a:p>
            <a:r>
              <a:rPr lang="en-GB" dirty="0"/>
              <a:t>simcenland@mindef.nl</a:t>
            </a:r>
          </a:p>
        </p:txBody>
      </p:sp>
    </p:spTree>
    <p:extLst>
      <p:ext uri="{BB962C8B-B14F-4D97-AF65-F5344CB8AC3E}">
        <p14:creationId xmlns:p14="http://schemas.microsoft.com/office/powerpoint/2010/main" val="215001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GB" dirty="0" err="1" smtClean="0">
                <a:hlinkClick r:id="rId3"/>
              </a:rPr>
              <a:t>UrbanFlood</a:t>
            </a:r>
            <a:r>
              <a:rPr lang="en-GB" dirty="0" smtClean="0">
                <a:hlinkClick r:id="rId3"/>
              </a:rPr>
              <a:t> </a:t>
            </a:r>
            <a:r>
              <a:rPr lang="en-GB" dirty="0" smtClean="0"/>
              <a:t>(FP7)</a:t>
            </a:r>
            <a:endParaRPr lang="en-GB" dirty="0"/>
          </a:p>
        </p:txBody>
      </p:sp>
      <p:sp>
        <p:nvSpPr>
          <p:cNvPr id="31" name="Content Placeholder 30"/>
          <p:cNvSpPr>
            <a:spLocks noGrp="1"/>
          </p:cNvSpPr>
          <p:nvPr>
            <p:ph idx="1"/>
          </p:nvPr>
        </p:nvSpPr>
        <p:spPr/>
        <p:txBody>
          <a:bodyPr/>
          <a:lstStyle/>
          <a:p>
            <a:r>
              <a:rPr lang="en-GB" b="1" dirty="0" smtClean="0"/>
              <a:t>Customer:</a:t>
            </a:r>
            <a:r>
              <a:rPr lang="en-GB" dirty="0" smtClean="0"/>
              <a:t> Framework Program 7</a:t>
            </a:r>
          </a:p>
          <a:p>
            <a:r>
              <a:rPr lang="en-GB" b="1" dirty="0" smtClean="0"/>
              <a:t>Goal: </a:t>
            </a:r>
            <a:r>
              <a:rPr lang="en-GB" dirty="0" smtClean="0"/>
              <a:t>Develop a Surface platform for sensor management during daily operations but also during flooding.</a:t>
            </a:r>
            <a:endParaRPr lang="en-GB" dirty="0"/>
          </a:p>
        </p:txBody>
      </p:sp>
      <p:grpSp>
        <p:nvGrpSpPr>
          <p:cNvPr id="6" name="Group 2"/>
          <p:cNvGrpSpPr>
            <a:grpSpLocks/>
          </p:cNvGrpSpPr>
          <p:nvPr/>
        </p:nvGrpSpPr>
        <p:grpSpPr bwMode="auto">
          <a:xfrm>
            <a:off x="1619672" y="3425793"/>
            <a:ext cx="6554518" cy="3243573"/>
            <a:chOff x="158" y="1207"/>
            <a:chExt cx="5351" cy="2648"/>
          </a:xfrm>
        </p:grpSpPr>
        <p:pic>
          <p:nvPicPr>
            <p:cNvPr id="6147" name="Picture 4"/>
            <p:cNvPicPr>
              <a:picLocks noChangeAspect="1" noChangeArrowheads="1"/>
            </p:cNvPicPr>
            <p:nvPr/>
          </p:nvPicPr>
          <p:blipFill>
            <a:blip r:embed="rId4">
              <a:extLst>
                <a:ext uri="{28A0092B-C50C-407E-A947-70E740481C1C}">
                  <a14:useLocalDpi xmlns:a14="http://schemas.microsoft.com/office/drawing/2010/main" val="0"/>
                </a:ext>
              </a:extLst>
            </a:blip>
            <a:srcRect l="15881" t="25655" r="22182" b="25319"/>
            <a:stretch>
              <a:fillRect/>
            </a:stretch>
          </p:blipFill>
          <p:spPr bwMode="auto">
            <a:xfrm>
              <a:off x="158" y="1207"/>
              <a:ext cx="5351" cy="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auto">
            <a:xfrm>
              <a:off x="4513" y="1480"/>
              <a:ext cx="907" cy="181"/>
            </a:xfrm>
            <a:prstGeom prst="rect">
              <a:avLst/>
            </a:prstGeom>
            <a:solidFill>
              <a:srgbClr val="FF0000"/>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2000">
                  <a:latin typeface="Arial" pitchFamily="34" charset="0"/>
                  <a:cs typeface="Arial" pitchFamily="34" charset="0"/>
                </a:rPr>
                <a:t>Severe</a:t>
              </a:r>
              <a:endParaRPr lang="nl-NL">
                <a:latin typeface="Arial" pitchFamily="34" charset="0"/>
                <a:cs typeface="Arial" pitchFamily="34" charset="0"/>
              </a:endParaRPr>
            </a:p>
          </p:txBody>
        </p:sp>
        <p:sp>
          <p:nvSpPr>
            <p:cNvPr id="8" name="Rectangle 6"/>
            <p:cNvSpPr>
              <a:spLocks noChangeArrowheads="1"/>
            </p:cNvSpPr>
            <p:nvPr/>
          </p:nvSpPr>
          <p:spPr bwMode="auto">
            <a:xfrm>
              <a:off x="4513" y="1298"/>
              <a:ext cx="907" cy="181"/>
            </a:xfrm>
            <a:prstGeom prst="rect">
              <a:avLst/>
            </a:prstGeom>
            <a:solidFill>
              <a:schemeClr val="bg1"/>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2000">
                  <a:latin typeface="Arial" pitchFamily="34" charset="0"/>
                  <a:cs typeface="Arial" pitchFamily="34" charset="0"/>
                </a:rPr>
                <a:t>Alert Level</a:t>
              </a:r>
              <a:endParaRPr lang="nl-NL">
                <a:latin typeface="Arial" pitchFamily="34" charset="0"/>
                <a:cs typeface="Arial" pitchFamily="34" charset="0"/>
              </a:endParaRPr>
            </a:p>
          </p:txBody>
        </p:sp>
        <p:sp>
          <p:nvSpPr>
            <p:cNvPr id="9" name="Rectangle 7"/>
            <p:cNvSpPr>
              <a:spLocks noChangeArrowheads="1"/>
            </p:cNvSpPr>
            <p:nvPr/>
          </p:nvSpPr>
          <p:spPr bwMode="auto">
            <a:xfrm>
              <a:off x="4513" y="1661"/>
              <a:ext cx="907" cy="181"/>
            </a:xfrm>
            <a:prstGeom prst="rect">
              <a:avLst/>
            </a:prstGeom>
            <a:solidFill>
              <a:srgbClr val="FF9900"/>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2000">
                  <a:latin typeface="Arial" pitchFamily="34" charset="0"/>
                  <a:cs typeface="Arial" pitchFamily="34" charset="0"/>
                </a:rPr>
                <a:t>High</a:t>
              </a:r>
              <a:endParaRPr lang="nl-NL">
                <a:latin typeface="Arial" pitchFamily="34" charset="0"/>
                <a:cs typeface="Arial" pitchFamily="34" charset="0"/>
              </a:endParaRPr>
            </a:p>
          </p:txBody>
        </p:sp>
        <p:sp>
          <p:nvSpPr>
            <p:cNvPr id="10" name="Rectangle 8"/>
            <p:cNvSpPr>
              <a:spLocks noChangeArrowheads="1"/>
            </p:cNvSpPr>
            <p:nvPr/>
          </p:nvSpPr>
          <p:spPr bwMode="auto">
            <a:xfrm>
              <a:off x="4513" y="1843"/>
              <a:ext cx="907" cy="181"/>
            </a:xfrm>
            <a:prstGeom prst="rect">
              <a:avLst/>
            </a:prstGeom>
            <a:solidFill>
              <a:srgbClr val="FFFF00"/>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2000">
                  <a:latin typeface="Arial" pitchFamily="34" charset="0"/>
                  <a:cs typeface="Arial" pitchFamily="34" charset="0"/>
                </a:rPr>
                <a:t>Elevated</a:t>
              </a:r>
              <a:endParaRPr lang="nl-NL">
                <a:latin typeface="Arial" pitchFamily="34" charset="0"/>
                <a:cs typeface="Arial" pitchFamily="34" charset="0"/>
              </a:endParaRPr>
            </a:p>
          </p:txBody>
        </p:sp>
        <p:sp>
          <p:nvSpPr>
            <p:cNvPr id="11" name="Rectangle 9"/>
            <p:cNvSpPr>
              <a:spLocks noChangeArrowheads="1"/>
            </p:cNvSpPr>
            <p:nvPr/>
          </p:nvSpPr>
          <p:spPr bwMode="auto">
            <a:xfrm>
              <a:off x="4513" y="2024"/>
              <a:ext cx="907" cy="181"/>
            </a:xfrm>
            <a:prstGeom prst="rect">
              <a:avLst/>
            </a:prstGeom>
            <a:solidFill>
              <a:schemeClr val="tx2"/>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2000">
                  <a:latin typeface="Arial" pitchFamily="34" charset="0"/>
                  <a:cs typeface="Arial" pitchFamily="34" charset="0"/>
                </a:rPr>
                <a:t>Guarded</a:t>
              </a:r>
              <a:endParaRPr lang="nl-NL">
                <a:latin typeface="Arial" pitchFamily="34" charset="0"/>
                <a:cs typeface="Arial" pitchFamily="34" charset="0"/>
              </a:endParaRPr>
            </a:p>
          </p:txBody>
        </p:sp>
        <p:sp>
          <p:nvSpPr>
            <p:cNvPr id="12" name="Rectangle 10"/>
            <p:cNvSpPr>
              <a:spLocks noChangeArrowheads="1"/>
            </p:cNvSpPr>
            <p:nvPr/>
          </p:nvSpPr>
          <p:spPr bwMode="auto">
            <a:xfrm>
              <a:off x="4513" y="2206"/>
              <a:ext cx="907" cy="181"/>
            </a:xfrm>
            <a:prstGeom prst="rect">
              <a:avLst/>
            </a:prstGeom>
            <a:solidFill>
              <a:srgbClr val="00FF00"/>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2000">
                  <a:latin typeface="Arial" pitchFamily="34" charset="0"/>
                  <a:cs typeface="Arial" pitchFamily="34" charset="0"/>
                </a:rPr>
                <a:t>Low</a:t>
              </a:r>
              <a:endParaRPr lang="nl-NL">
                <a:latin typeface="Arial" pitchFamily="34" charset="0"/>
                <a:cs typeface="Arial" pitchFamily="34" charset="0"/>
              </a:endParaRPr>
            </a:p>
          </p:txBody>
        </p:sp>
        <p:sp>
          <p:nvSpPr>
            <p:cNvPr id="13" name="Rectangle 11"/>
            <p:cNvSpPr>
              <a:spLocks noChangeArrowheads="1"/>
            </p:cNvSpPr>
            <p:nvPr/>
          </p:nvSpPr>
          <p:spPr bwMode="auto">
            <a:xfrm>
              <a:off x="4513" y="2024"/>
              <a:ext cx="907" cy="363"/>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nl-NL">
                <a:latin typeface="Arial" pitchFamily="34" charset="0"/>
                <a:cs typeface="Arial" pitchFamily="34" charset="0"/>
              </a:endParaRPr>
            </a:p>
          </p:txBody>
        </p:sp>
        <p:sp>
          <p:nvSpPr>
            <p:cNvPr id="14" name="Rectangle 12"/>
            <p:cNvSpPr>
              <a:spLocks noChangeArrowheads="1"/>
            </p:cNvSpPr>
            <p:nvPr/>
          </p:nvSpPr>
          <p:spPr bwMode="auto">
            <a:xfrm>
              <a:off x="4513" y="1480"/>
              <a:ext cx="907" cy="363"/>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nl-NL">
                <a:latin typeface="Arial" pitchFamily="34" charset="0"/>
                <a:cs typeface="Arial" pitchFamily="34" charset="0"/>
              </a:endParaRPr>
            </a:p>
          </p:txBody>
        </p:sp>
        <p:pic>
          <p:nvPicPr>
            <p:cNvPr id="6156"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l="12199" t="10001" r="10625" b="18925"/>
            <a:stretch>
              <a:fillRect/>
            </a:stretch>
          </p:blipFill>
          <p:spPr bwMode="auto">
            <a:xfrm>
              <a:off x="340" y="2160"/>
              <a:ext cx="2041" cy="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6"/>
            <p:cNvSpPr>
              <a:spLocks noChangeArrowheads="1"/>
            </p:cNvSpPr>
            <p:nvPr/>
          </p:nvSpPr>
          <p:spPr bwMode="auto">
            <a:xfrm rot="1201559">
              <a:off x="1565" y="1661"/>
              <a:ext cx="321" cy="73"/>
            </a:xfrm>
            <a:prstGeom prst="rect">
              <a:avLst/>
            </a:prstGeom>
            <a:solidFill>
              <a:srgbClr val="00FF00">
                <a:alpha val="50195"/>
              </a:srgbClr>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nl-NL">
                <a:latin typeface="Arial" pitchFamily="34" charset="0"/>
                <a:cs typeface="Arial" pitchFamily="34" charset="0"/>
              </a:endParaRPr>
            </a:p>
          </p:txBody>
        </p:sp>
        <p:sp>
          <p:nvSpPr>
            <p:cNvPr id="16" name="Rectangle 17"/>
            <p:cNvSpPr>
              <a:spLocks noChangeArrowheads="1"/>
            </p:cNvSpPr>
            <p:nvPr/>
          </p:nvSpPr>
          <p:spPr bwMode="auto">
            <a:xfrm rot="1201559">
              <a:off x="1882" y="1815"/>
              <a:ext cx="321" cy="73"/>
            </a:xfrm>
            <a:prstGeom prst="rect">
              <a:avLst/>
            </a:prstGeom>
            <a:solidFill>
              <a:srgbClr val="3366FF">
                <a:alpha val="50195"/>
              </a:srgbClr>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nl-NL">
                <a:latin typeface="Arial" pitchFamily="34" charset="0"/>
                <a:cs typeface="Arial" pitchFamily="34" charset="0"/>
              </a:endParaRPr>
            </a:p>
          </p:txBody>
        </p:sp>
        <p:sp>
          <p:nvSpPr>
            <p:cNvPr id="17" name="Rectangle 18"/>
            <p:cNvSpPr>
              <a:spLocks noChangeArrowheads="1"/>
            </p:cNvSpPr>
            <p:nvPr/>
          </p:nvSpPr>
          <p:spPr bwMode="auto">
            <a:xfrm rot="1201559">
              <a:off x="2200" y="1933"/>
              <a:ext cx="321" cy="73"/>
            </a:xfrm>
            <a:prstGeom prst="rect">
              <a:avLst/>
            </a:prstGeom>
            <a:solidFill>
              <a:srgbClr val="FFFF00">
                <a:alpha val="50195"/>
              </a:srgbClr>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nl-NL">
                <a:latin typeface="Arial" pitchFamily="34" charset="0"/>
                <a:cs typeface="Arial" pitchFamily="34" charset="0"/>
              </a:endParaRPr>
            </a:p>
          </p:txBody>
        </p:sp>
        <p:sp>
          <p:nvSpPr>
            <p:cNvPr id="18" name="Rectangle 19"/>
            <p:cNvSpPr>
              <a:spLocks noChangeArrowheads="1"/>
            </p:cNvSpPr>
            <p:nvPr/>
          </p:nvSpPr>
          <p:spPr bwMode="auto">
            <a:xfrm rot="1201559">
              <a:off x="2562" y="2069"/>
              <a:ext cx="321" cy="73"/>
            </a:xfrm>
            <a:prstGeom prst="rect">
              <a:avLst/>
            </a:prstGeom>
            <a:solidFill>
              <a:srgbClr val="3366FF">
                <a:alpha val="50195"/>
              </a:srgbClr>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nl-NL">
                <a:latin typeface="Arial" pitchFamily="34" charset="0"/>
                <a:cs typeface="Arial" pitchFamily="34" charset="0"/>
              </a:endParaRPr>
            </a:p>
          </p:txBody>
        </p:sp>
        <p:sp>
          <p:nvSpPr>
            <p:cNvPr id="19" name="Rectangle 20"/>
            <p:cNvSpPr>
              <a:spLocks noChangeArrowheads="1"/>
            </p:cNvSpPr>
            <p:nvPr/>
          </p:nvSpPr>
          <p:spPr bwMode="auto">
            <a:xfrm>
              <a:off x="749" y="3341"/>
              <a:ext cx="409" cy="181"/>
            </a:xfrm>
            <a:prstGeom prst="rect">
              <a:avLst/>
            </a:prstGeom>
            <a:solidFill>
              <a:schemeClr val="bg1">
                <a:alpha val="70195"/>
              </a:schemeClr>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1400">
                  <a:latin typeface="Arial" pitchFamily="34" charset="0"/>
                  <a:cs typeface="Arial" pitchFamily="34" charset="0"/>
                </a:rPr>
                <a:t>AI</a:t>
              </a:r>
              <a:endParaRPr lang="nl-NL">
                <a:latin typeface="Arial" pitchFamily="34" charset="0"/>
                <a:cs typeface="Arial" pitchFamily="34" charset="0"/>
              </a:endParaRPr>
            </a:p>
          </p:txBody>
        </p:sp>
        <p:sp>
          <p:nvSpPr>
            <p:cNvPr id="20" name="Rectangle 21"/>
            <p:cNvSpPr>
              <a:spLocks noChangeArrowheads="1"/>
            </p:cNvSpPr>
            <p:nvPr/>
          </p:nvSpPr>
          <p:spPr bwMode="auto">
            <a:xfrm>
              <a:off x="1157" y="3341"/>
              <a:ext cx="409" cy="181"/>
            </a:xfrm>
            <a:prstGeom prst="rect">
              <a:avLst/>
            </a:prstGeom>
            <a:solidFill>
              <a:schemeClr val="bg1">
                <a:alpha val="70195"/>
              </a:schemeClr>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1400">
                  <a:latin typeface="Arial" pitchFamily="34" charset="0"/>
                  <a:cs typeface="Arial" pitchFamily="34" charset="0"/>
                </a:rPr>
                <a:t>Rel</a:t>
              </a:r>
              <a:endParaRPr lang="nl-NL">
                <a:latin typeface="Arial" pitchFamily="34" charset="0"/>
                <a:cs typeface="Arial" pitchFamily="34" charset="0"/>
              </a:endParaRPr>
            </a:p>
          </p:txBody>
        </p:sp>
        <p:sp>
          <p:nvSpPr>
            <p:cNvPr id="21" name="Rectangle 22"/>
            <p:cNvSpPr>
              <a:spLocks noChangeArrowheads="1"/>
            </p:cNvSpPr>
            <p:nvPr/>
          </p:nvSpPr>
          <p:spPr bwMode="auto">
            <a:xfrm>
              <a:off x="1565" y="3341"/>
              <a:ext cx="409" cy="181"/>
            </a:xfrm>
            <a:prstGeom prst="rect">
              <a:avLst/>
            </a:prstGeom>
            <a:solidFill>
              <a:schemeClr val="bg1">
                <a:alpha val="70195"/>
              </a:schemeClr>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1400">
                  <a:latin typeface="Arial" pitchFamily="34" charset="0"/>
                  <a:cs typeface="Arial" pitchFamily="34" charset="0"/>
                </a:rPr>
                <a:t>Flood</a:t>
              </a:r>
              <a:endParaRPr lang="nl-NL">
                <a:latin typeface="Arial" pitchFamily="34" charset="0"/>
                <a:cs typeface="Arial" pitchFamily="34" charset="0"/>
              </a:endParaRPr>
            </a:p>
          </p:txBody>
        </p:sp>
        <p:sp>
          <p:nvSpPr>
            <p:cNvPr id="22" name="Rectangle 23"/>
            <p:cNvSpPr>
              <a:spLocks noChangeArrowheads="1"/>
            </p:cNvSpPr>
            <p:nvPr/>
          </p:nvSpPr>
          <p:spPr bwMode="auto">
            <a:xfrm>
              <a:off x="340" y="3341"/>
              <a:ext cx="409" cy="181"/>
            </a:xfrm>
            <a:prstGeom prst="rect">
              <a:avLst/>
            </a:prstGeom>
            <a:solidFill>
              <a:schemeClr val="bg1"/>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1400">
                  <a:latin typeface="Arial" pitchFamily="34" charset="0"/>
                  <a:cs typeface="Arial" pitchFamily="34" charset="0"/>
                </a:rPr>
                <a:t>Sensor</a:t>
              </a:r>
              <a:endParaRPr lang="nl-NL">
                <a:latin typeface="Arial" pitchFamily="34" charset="0"/>
                <a:cs typeface="Arial" pitchFamily="34" charset="0"/>
              </a:endParaRPr>
            </a:p>
          </p:txBody>
        </p:sp>
        <p:sp>
          <p:nvSpPr>
            <p:cNvPr id="23" name="AutoShape 24"/>
            <p:cNvSpPr>
              <a:spLocks noChangeArrowheads="1"/>
            </p:cNvSpPr>
            <p:nvPr/>
          </p:nvSpPr>
          <p:spPr bwMode="auto">
            <a:xfrm>
              <a:off x="3061" y="2479"/>
              <a:ext cx="1134" cy="932"/>
            </a:xfrm>
            <a:prstGeom prst="wedgeRoundRectCallout">
              <a:avLst>
                <a:gd name="adj1" fmla="val -164727"/>
                <a:gd name="adj2" fmla="val -9014"/>
                <a:gd name="adj3" fmla="val 16667"/>
              </a:avLst>
            </a:prstGeom>
            <a:solidFill>
              <a:schemeClr val="bg1">
                <a:alpha val="79999"/>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US" sz="2000" b="1">
                  <a:latin typeface="Arial" pitchFamily="34" charset="0"/>
                  <a:cs typeface="Arial" pitchFamily="34" charset="0"/>
                </a:rPr>
                <a:t>Waterheight</a:t>
              </a:r>
              <a:endParaRPr lang="nl-NL">
                <a:latin typeface="Arial" pitchFamily="34" charset="0"/>
                <a:cs typeface="Arial" pitchFamily="34" charset="0"/>
              </a:endParaRPr>
            </a:p>
          </p:txBody>
        </p:sp>
        <p:sp>
          <p:nvSpPr>
            <p:cNvPr id="24" name="Rectangle 26"/>
            <p:cNvSpPr>
              <a:spLocks noChangeArrowheads="1"/>
            </p:cNvSpPr>
            <p:nvPr/>
          </p:nvSpPr>
          <p:spPr bwMode="auto">
            <a:xfrm>
              <a:off x="3198" y="2887"/>
              <a:ext cx="907" cy="408"/>
            </a:xfrm>
            <a:prstGeom prst="rect">
              <a:avLst/>
            </a:prstGeom>
            <a:solidFill>
              <a:schemeClr val="bg1"/>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nl-NL">
                <a:latin typeface="Arial" pitchFamily="34" charset="0"/>
                <a:cs typeface="Arial" pitchFamily="34" charset="0"/>
              </a:endParaRPr>
            </a:p>
          </p:txBody>
        </p:sp>
        <p:sp>
          <p:nvSpPr>
            <p:cNvPr id="25" name="Freeform 25"/>
            <p:cNvSpPr>
              <a:spLocks/>
            </p:cNvSpPr>
            <p:nvPr/>
          </p:nvSpPr>
          <p:spPr bwMode="auto">
            <a:xfrm>
              <a:off x="3236" y="2943"/>
              <a:ext cx="816" cy="347"/>
            </a:xfrm>
            <a:custGeom>
              <a:avLst/>
              <a:gdLst>
                <a:gd name="T0" fmla="*/ 0 w 816"/>
                <a:gd name="T1" fmla="*/ 836691218 h 347"/>
                <a:gd name="T2" fmla="*/ 342741247 w 816"/>
                <a:gd name="T3" fmla="*/ 380542420 h 347"/>
                <a:gd name="T4" fmla="*/ 572074702 w 816"/>
                <a:gd name="T5" fmla="*/ 607356296 h 347"/>
                <a:gd name="T6" fmla="*/ 798890284 w 816"/>
                <a:gd name="T7" fmla="*/ 493950201 h 347"/>
                <a:gd name="T8" fmla="*/ 1028223839 w 816"/>
                <a:gd name="T9" fmla="*/ 607356296 h 347"/>
                <a:gd name="T10" fmla="*/ 1144150992 w 816"/>
                <a:gd name="T11" fmla="*/ 151209234 h 347"/>
                <a:gd name="T12" fmla="*/ 1370964987 w 816"/>
                <a:gd name="T13" fmla="*/ 37801515 h 347"/>
                <a:gd name="T14" fmla="*/ 1486892140 w 816"/>
                <a:gd name="T15" fmla="*/ 380542420 h 347"/>
                <a:gd name="T16" fmla="*/ 1486892140 w 816"/>
                <a:gd name="T17" fmla="*/ 836691218 h 347"/>
                <a:gd name="T18" fmla="*/ 1829633684 w 816"/>
                <a:gd name="T19" fmla="*/ 607356296 h 347"/>
                <a:gd name="T20" fmla="*/ 2056447678 w 816"/>
                <a:gd name="T21" fmla="*/ 493950201 h 3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6"/>
                <a:gd name="T34" fmla="*/ 0 h 347"/>
                <a:gd name="T35" fmla="*/ 816 w 816"/>
                <a:gd name="T36" fmla="*/ 347 h 3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6" h="347">
                  <a:moveTo>
                    <a:pt x="0" y="332"/>
                  </a:moveTo>
                  <a:cubicBezTo>
                    <a:pt x="49" y="249"/>
                    <a:pt x="98" y="166"/>
                    <a:pt x="136" y="151"/>
                  </a:cubicBezTo>
                  <a:cubicBezTo>
                    <a:pt x="174" y="136"/>
                    <a:pt x="197" y="234"/>
                    <a:pt x="227" y="241"/>
                  </a:cubicBezTo>
                  <a:cubicBezTo>
                    <a:pt x="257" y="248"/>
                    <a:pt x="287" y="196"/>
                    <a:pt x="317" y="196"/>
                  </a:cubicBezTo>
                  <a:cubicBezTo>
                    <a:pt x="347" y="196"/>
                    <a:pt x="385" y="264"/>
                    <a:pt x="408" y="241"/>
                  </a:cubicBezTo>
                  <a:cubicBezTo>
                    <a:pt x="431" y="218"/>
                    <a:pt x="431" y="97"/>
                    <a:pt x="454" y="60"/>
                  </a:cubicBezTo>
                  <a:cubicBezTo>
                    <a:pt x="477" y="23"/>
                    <a:pt x="521" y="0"/>
                    <a:pt x="544" y="15"/>
                  </a:cubicBezTo>
                  <a:cubicBezTo>
                    <a:pt x="567" y="30"/>
                    <a:pt x="582" y="98"/>
                    <a:pt x="590" y="151"/>
                  </a:cubicBezTo>
                  <a:cubicBezTo>
                    <a:pt x="598" y="204"/>
                    <a:pt x="567" y="317"/>
                    <a:pt x="590" y="332"/>
                  </a:cubicBezTo>
                  <a:cubicBezTo>
                    <a:pt x="613" y="347"/>
                    <a:pt x="689" y="264"/>
                    <a:pt x="726" y="241"/>
                  </a:cubicBezTo>
                  <a:cubicBezTo>
                    <a:pt x="763" y="218"/>
                    <a:pt x="789" y="207"/>
                    <a:pt x="816" y="19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nl-NL">
                <a:latin typeface="Arial" pitchFamily="34" charset="0"/>
                <a:cs typeface="Arial" pitchFamily="34" charset="0"/>
              </a:endParaRPr>
            </a:p>
          </p:txBody>
        </p:sp>
        <p:sp>
          <p:nvSpPr>
            <p:cNvPr id="26" name="Rectangle 27"/>
            <p:cNvSpPr>
              <a:spLocks noChangeArrowheads="1"/>
            </p:cNvSpPr>
            <p:nvPr/>
          </p:nvSpPr>
          <p:spPr bwMode="auto">
            <a:xfrm>
              <a:off x="1973" y="3341"/>
              <a:ext cx="409" cy="181"/>
            </a:xfrm>
            <a:prstGeom prst="rect">
              <a:avLst/>
            </a:prstGeom>
            <a:solidFill>
              <a:schemeClr val="bg1">
                <a:alpha val="70195"/>
              </a:schemeClr>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1400">
                  <a:latin typeface="Arial" pitchFamily="34" charset="0"/>
                  <a:cs typeface="Arial" pitchFamily="34" charset="0"/>
                </a:rPr>
                <a:t>4D</a:t>
              </a:r>
              <a:endParaRPr lang="nl-NL">
                <a:latin typeface="Arial" pitchFamily="34" charset="0"/>
                <a:cs typeface="Arial" pitchFamily="34" charset="0"/>
              </a:endParaRPr>
            </a:p>
          </p:txBody>
        </p:sp>
        <p:sp>
          <p:nvSpPr>
            <p:cNvPr id="27" name="AutoShape 29"/>
            <p:cNvSpPr>
              <a:spLocks noChangeArrowheads="1"/>
            </p:cNvSpPr>
            <p:nvPr/>
          </p:nvSpPr>
          <p:spPr bwMode="auto">
            <a:xfrm>
              <a:off x="385" y="1888"/>
              <a:ext cx="1996" cy="273"/>
            </a:xfrm>
            <a:prstGeom prst="triangle">
              <a:avLst>
                <a:gd name="adj" fmla="val 81162"/>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nl-NL">
                <a:latin typeface="Arial" pitchFamily="34" charset="0"/>
                <a:cs typeface="Arial" pitchFamily="34" charset="0"/>
              </a:endParaRPr>
            </a:p>
          </p:txBody>
        </p:sp>
        <p:sp>
          <p:nvSpPr>
            <p:cNvPr id="28" name="Text Box 30"/>
            <p:cNvSpPr txBox="1">
              <a:spLocks noChangeArrowheads="1"/>
            </p:cNvSpPr>
            <p:nvPr/>
          </p:nvSpPr>
          <p:spPr bwMode="auto">
            <a:xfrm>
              <a:off x="340" y="2160"/>
              <a:ext cx="2041" cy="2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lang="en-US" sz="1600">
                  <a:latin typeface="Arial" pitchFamily="34" charset="0"/>
                  <a:cs typeface="Arial" pitchFamily="34" charset="0"/>
                </a:rPr>
                <a:t>Dike Cross Section 2</a:t>
              </a:r>
              <a:endParaRPr lang="nl-NL">
                <a:latin typeface="Arial" pitchFamily="34" charset="0"/>
                <a:cs typeface="Arial" pitchFamily="34" charset="0"/>
              </a:endParaRPr>
            </a:p>
          </p:txBody>
        </p:sp>
        <p:sp>
          <p:nvSpPr>
            <p:cNvPr id="29" name="Rectangle 31"/>
            <p:cNvSpPr>
              <a:spLocks noChangeArrowheads="1"/>
            </p:cNvSpPr>
            <p:nvPr/>
          </p:nvSpPr>
          <p:spPr bwMode="auto">
            <a:xfrm>
              <a:off x="1927" y="2205"/>
              <a:ext cx="409" cy="136"/>
            </a:xfrm>
            <a:prstGeom prst="rect">
              <a:avLst/>
            </a:prstGeom>
            <a:solidFill>
              <a:schemeClr val="tx2"/>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US" sz="1200" b="1">
                  <a:latin typeface="Arial" pitchFamily="34" charset="0"/>
                  <a:cs typeface="Arial" pitchFamily="34" charset="0"/>
                </a:rPr>
                <a:t>Guarded</a:t>
              </a:r>
              <a:endParaRPr lang="nl-NL">
                <a:latin typeface="Arial" pitchFamily="34" charset="0"/>
                <a:cs typeface="Arial" pitchFamily="34" charset="0"/>
              </a:endParaRPr>
            </a:p>
          </p:txBody>
        </p:sp>
      </p:grpSp>
      <p:pic>
        <p:nvPicPr>
          <p:cNvPr id="6172" name="Picture 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2120" y="-29642"/>
            <a:ext cx="3491880" cy="2628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754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Reality Check: Real-time Evacuation Model</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988840"/>
            <a:ext cx="5976242" cy="454069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5004701"/>
            <a:ext cx="2634196" cy="18288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004048" y="2425081"/>
            <a:ext cx="4128118" cy="923330"/>
          </a:xfrm>
          <a:prstGeom prst="rect">
            <a:avLst/>
          </a:prstGeom>
          <a:solidFill>
            <a:schemeClr val="bg1"/>
          </a:solidFill>
        </p:spPr>
        <p:txBody>
          <a:bodyPr wrap="none">
            <a:spAutoFit/>
          </a:bodyPr>
          <a:lstStyle/>
          <a:p>
            <a:pPr marL="285750" indent="-285750">
              <a:buFont typeface="Arial" pitchFamily="34" charset="0"/>
              <a:buChar char="•"/>
            </a:pPr>
            <a:r>
              <a:rPr lang="en-GB" dirty="0"/>
              <a:t>Increased situation awareness </a:t>
            </a:r>
            <a:br>
              <a:rPr lang="en-GB" dirty="0"/>
            </a:br>
            <a:r>
              <a:rPr lang="en-GB" dirty="0"/>
              <a:t>during a crisis</a:t>
            </a:r>
          </a:p>
          <a:p>
            <a:pPr marL="285750" indent="-285750">
              <a:buFont typeface="Arial" pitchFamily="34" charset="0"/>
              <a:buChar char="•"/>
            </a:pPr>
            <a:r>
              <a:rPr lang="en-GB" dirty="0"/>
              <a:t>Takes population types into account</a:t>
            </a:r>
          </a:p>
        </p:txBody>
      </p:sp>
    </p:spTree>
    <p:extLst>
      <p:ext uri="{BB962C8B-B14F-4D97-AF65-F5344CB8AC3E}">
        <p14:creationId xmlns:p14="http://schemas.microsoft.com/office/powerpoint/2010/main" val="5825286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3350" y="980728"/>
            <a:ext cx="7272338" cy="397608"/>
          </a:xfrm>
        </p:spPr>
        <p:txBody>
          <a:bodyPr/>
          <a:lstStyle/>
          <a:p>
            <a:r>
              <a:rPr lang="en-GB" dirty="0" smtClean="0"/>
              <a:t>SPARQS </a:t>
            </a:r>
            <a:r>
              <a:rPr lang="en-GB" sz="1400" dirty="0" smtClean="0"/>
              <a:t>(Sensor </a:t>
            </a:r>
            <a:r>
              <a:rPr lang="en-GB" sz="1400" dirty="0"/>
              <a:t>Planning, Allocation of Resources and Quality of Service)</a:t>
            </a:r>
            <a:br>
              <a:rPr lang="en-GB" sz="1400" dirty="0"/>
            </a:br>
            <a:endParaRPr lang="en-GB" dirty="0"/>
          </a:p>
        </p:txBody>
      </p:sp>
      <p:sp>
        <p:nvSpPr>
          <p:cNvPr id="5" name="Content Placeholder 4"/>
          <p:cNvSpPr>
            <a:spLocks noGrp="1"/>
          </p:cNvSpPr>
          <p:nvPr>
            <p:ph type="subTitle" idx="1"/>
          </p:nvPr>
        </p:nvSpPr>
        <p:spPr>
          <a:xfrm>
            <a:off x="1403350" y="1522352"/>
            <a:ext cx="7272338" cy="1440160"/>
          </a:xfrm>
        </p:spPr>
        <p:txBody>
          <a:bodyPr/>
          <a:lstStyle/>
          <a:p>
            <a:pPr marL="185738" indent="-185738">
              <a:lnSpc>
                <a:spcPts val="2810"/>
              </a:lnSpc>
              <a:buBlip>
                <a:blip r:embed="rId2"/>
              </a:buBlip>
            </a:pPr>
            <a:r>
              <a:rPr lang="en-GB" sz="1800" b="1" dirty="0"/>
              <a:t>Customer: </a:t>
            </a:r>
            <a:r>
              <a:rPr lang="en-GB" sz="1800" dirty="0">
                <a:hlinkClick r:id="rId3"/>
              </a:rPr>
              <a:t>STARS</a:t>
            </a:r>
            <a:r>
              <a:rPr lang="en-GB" sz="1800" dirty="0"/>
              <a:t> project</a:t>
            </a:r>
          </a:p>
          <a:p>
            <a:pPr marL="185738" indent="-185738">
              <a:lnSpc>
                <a:spcPts val="2810"/>
              </a:lnSpc>
              <a:buBlip>
                <a:blip r:embed="rId2"/>
              </a:buBlip>
            </a:pPr>
            <a:r>
              <a:rPr lang="en-GB" sz="1800" b="1" dirty="0"/>
              <a:t>Goal:</a:t>
            </a:r>
            <a:r>
              <a:rPr lang="en-GB" sz="1800" dirty="0"/>
              <a:t> a tool for sensor planning: drag-’n-drop sensors, configure them, analyse field of view. Is used to establish roadmap using CDAG (Concept Development Assessment Game): determine most important sensor features</a:t>
            </a:r>
          </a:p>
          <a:p>
            <a:pPr marL="185738" indent="-185738">
              <a:lnSpc>
                <a:spcPts val="2810"/>
              </a:lnSpc>
              <a:buBlip>
                <a:blip r:embed="rId2"/>
              </a:buBlip>
            </a:pPr>
            <a:r>
              <a:rPr lang="en-GB" sz="1800" dirty="0"/>
              <a:t>Using Resource Allocation Algorithms (</a:t>
            </a:r>
            <a:r>
              <a:rPr lang="en-GB" sz="1800" dirty="0" err="1"/>
              <a:t>Matlab</a:t>
            </a:r>
            <a:r>
              <a:rPr lang="en-GB" sz="1800" dirty="0"/>
              <a:t>)</a:t>
            </a:r>
          </a:p>
          <a:p>
            <a:pPr marL="285750" indent="-285750">
              <a:buFont typeface="Arial" pitchFamily="34" charset="0"/>
              <a:buChar char="•"/>
            </a:pPr>
            <a:endParaRPr lang="en-GB" dirty="0"/>
          </a:p>
        </p:txBody>
      </p:sp>
      <p:pic>
        <p:nvPicPr>
          <p:cNvPr id="6" name="Picture 5" descr="cid:Image2560.png@144d51ea943a0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4427989" y="4353235"/>
            <a:ext cx="4716017" cy="2504766"/>
          </a:xfrm>
          <a:prstGeom prst="rect">
            <a:avLst/>
          </a:prstGeom>
          <a:noFill/>
          <a:ln>
            <a:noFill/>
          </a:ln>
        </p:spPr>
      </p:pic>
      <p:pic>
        <p:nvPicPr>
          <p:cNvPr id="7" name="Picture 2" descr="L:\20140528 RvB en RvT\Team B\2014-05-27 14_19_31 Screensh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353241"/>
            <a:ext cx="4427984" cy="25047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66906" y="3923764"/>
            <a:ext cx="1197765" cy="369332"/>
          </a:xfrm>
          <a:prstGeom prst="rect">
            <a:avLst/>
          </a:prstGeom>
        </p:spPr>
        <p:txBody>
          <a:bodyPr wrap="none">
            <a:spAutoFit/>
          </a:bodyPr>
          <a:lstStyle/>
          <a:p>
            <a:pPr algn="ctr"/>
            <a:r>
              <a:rPr lang="en-GB" dirty="0"/>
              <a:t>SAIL2015</a:t>
            </a:r>
          </a:p>
        </p:txBody>
      </p:sp>
      <p:sp>
        <p:nvSpPr>
          <p:cNvPr id="8" name="Rectangle 7"/>
          <p:cNvSpPr/>
          <p:nvPr/>
        </p:nvSpPr>
        <p:spPr>
          <a:xfrm>
            <a:off x="6071694" y="3923764"/>
            <a:ext cx="1428596" cy="369332"/>
          </a:xfrm>
          <a:prstGeom prst="rect">
            <a:avLst/>
          </a:prstGeom>
        </p:spPr>
        <p:txBody>
          <a:bodyPr wrap="none">
            <a:spAutoFit/>
          </a:bodyPr>
          <a:lstStyle/>
          <a:p>
            <a:pPr algn="ctr"/>
            <a:r>
              <a:rPr lang="en-GB" dirty="0" err="1"/>
              <a:t>Neercannes</a:t>
            </a:r>
            <a:endParaRPr lang="en-GB" dirty="0"/>
          </a:p>
        </p:txBody>
      </p:sp>
    </p:spTree>
    <p:extLst>
      <p:ext uri="{BB962C8B-B14F-4D97-AF65-F5344CB8AC3E}">
        <p14:creationId xmlns:p14="http://schemas.microsoft.com/office/powerpoint/2010/main" val="833522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err="1" smtClean="0"/>
              <a:t>TnoPresenter</a:t>
            </a:r>
            <a:endParaRPr lang="en-GB" dirty="0"/>
          </a:p>
        </p:txBody>
      </p:sp>
      <p:sp>
        <p:nvSpPr>
          <p:cNvPr id="7" name="Content Placeholder 6"/>
          <p:cNvSpPr>
            <a:spLocks noGrp="1"/>
          </p:cNvSpPr>
          <p:nvPr>
            <p:ph idx="1"/>
          </p:nvPr>
        </p:nvSpPr>
        <p:spPr/>
        <p:txBody>
          <a:bodyPr/>
          <a:lstStyle/>
          <a:p>
            <a:r>
              <a:rPr lang="en-GB" dirty="0"/>
              <a:t>A multimedia presentation tool to interactively show content.</a:t>
            </a:r>
          </a:p>
          <a:p>
            <a:endParaRPr lang="en-GB" dirty="0" smtClean="0"/>
          </a:p>
          <a:p>
            <a:r>
              <a:rPr lang="en-GB" b="1" dirty="0" smtClean="0"/>
              <a:t>Customer: </a:t>
            </a:r>
            <a:r>
              <a:rPr lang="en-GB" dirty="0" smtClean="0"/>
              <a:t>Communications dept.</a:t>
            </a:r>
          </a:p>
          <a:p>
            <a:endParaRPr lang="en-GB" dirty="0"/>
          </a:p>
          <a:p>
            <a:r>
              <a:rPr lang="en-GB" b="1" dirty="0" smtClean="0"/>
              <a:t>Goal: </a:t>
            </a:r>
            <a:r>
              <a:rPr lang="en-GB" dirty="0" smtClean="0"/>
              <a:t>present TNO’s knowledge, product and project portfolio in an interactive way.</a:t>
            </a:r>
          </a:p>
          <a:p>
            <a:endParaRPr lang="en-GB" dirty="0"/>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340768"/>
            <a:ext cx="4070130" cy="2289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4077078"/>
            <a:ext cx="4070130" cy="2289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4635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err="1" smtClean="0"/>
              <a:t>ieNat</a:t>
            </a:r>
            <a:endParaRPr lang="en-GB" dirty="0"/>
          </a:p>
        </p:txBody>
      </p:sp>
      <p:sp>
        <p:nvSpPr>
          <p:cNvPr id="7" name="Content Placeholder 6"/>
          <p:cNvSpPr>
            <a:spLocks noGrp="1"/>
          </p:cNvSpPr>
          <p:nvPr>
            <p:ph idx="1"/>
          </p:nvPr>
        </p:nvSpPr>
        <p:spPr/>
        <p:txBody>
          <a:bodyPr/>
          <a:lstStyle/>
          <a:p>
            <a:r>
              <a:rPr lang="en-GB" dirty="0" smtClean="0"/>
              <a:t>Provide a virtual infrastructure to large scale electric grids:</a:t>
            </a:r>
          </a:p>
          <a:p>
            <a:endParaRPr lang="en-GB" dirty="0" smtClean="0"/>
          </a:p>
          <a:p>
            <a:r>
              <a:rPr lang="en-GB" dirty="0" smtClean="0"/>
              <a:t>Enables Energy Services by collecting and analysing data from the physical Infrastructure</a:t>
            </a:r>
          </a:p>
          <a:p>
            <a:pPr lvl="1"/>
            <a:endParaRPr lang="en-GB" dirty="0"/>
          </a:p>
          <a:p>
            <a:r>
              <a:rPr lang="en-GB" dirty="0" err="1" smtClean="0"/>
              <a:t>Matlab</a:t>
            </a:r>
            <a:r>
              <a:rPr lang="en-GB" dirty="0" smtClean="0"/>
              <a:t> back-end with load flow solver, State estimation, Data aggregation &amp; sensor placement algorithms</a:t>
            </a:r>
          </a:p>
          <a:p>
            <a:pPr marL="0" indent="0">
              <a:buNone/>
            </a:pPr>
            <a:endParaRPr lang="en-GB" dirty="0" smtClean="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54" y="1342800"/>
            <a:ext cx="3156073" cy="251824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54" y="4077078"/>
            <a:ext cx="3144785" cy="2501983"/>
          </a:xfrm>
          <a:prstGeom prst="rect">
            <a:avLst/>
          </a:prstGeom>
        </p:spPr>
      </p:pic>
    </p:spTree>
    <p:extLst>
      <p:ext uri="{BB962C8B-B14F-4D97-AF65-F5344CB8AC3E}">
        <p14:creationId xmlns:p14="http://schemas.microsoft.com/office/powerpoint/2010/main" val="2817688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EIT </a:t>
            </a:r>
            <a:r>
              <a:rPr lang="en-GB" dirty="0" err="1" smtClean="0"/>
              <a:t>Waternet</a:t>
            </a:r>
            <a:endParaRPr lang="en-GB" dirty="0"/>
          </a:p>
        </p:txBody>
      </p:sp>
      <p:sp>
        <p:nvSpPr>
          <p:cNvPr id="7" name="Content Placeholder 6"/>
          <p:cNvSpPr>
            <a:spLocks noGrp="1"/>
          </p:cNvSpPr>
          <p:nvPr>
            <p:ph idx="1"/>
          </p:nvPr>
        </p:nvSpPr>
        <p:spPr/>
        <p:txBody>
          <a:bodyPr/>
          <a:lstStyle/>
          <a:p>
            <a:r>
              <a:rPr lang="en-GB" dirty="0" smtClean="0"/>
              <a:t>Full Water Cycle demonstration </a:t>
            </a:r>
          </a:p>
          <a:p>
            <a:endParaRPr lang="en-GB" dirty="0" smtClean="0"/>
          </a:p>
          <a:p>
            <a:r>
              <a:rPr lang="en-GB" dirty="0" smtClean="0"/>
              <a:t>3D animations for explanations</a:t>
            </a:r>
          </a:p>
          <a:p>
            <a:endParaRPr lang="en-GB" dirty="0" smtClean="0"/>
          </a:p>
          <a:p>
            <a:r>
              <a:rPr lang="en-GB" dirty="0" smtClean="0"/>
              <a:t>Real-life data for investigations (vessel tracking, dike monitoring, waterway sensors, bridges, sewers, etc.)</a:t>
            </a:r>
          </a:p>
          <a:p>
            <a:endParaRPr lang="en-GB" dirty="0" smtClean="0"/>
          </a:p>
          <a:p>
            <a:pPr marL="0" indent="0">
              <a:buNone/>
            </a:pPr>
            <a:endParaRPr lang="en-GB" dirty="0" smtClean="0"/>
          </a:p>
        </p:txBody>
      </p:sp>
      <p:pic>
        <p:nvPicPr>
          <p:cNvPr id="2" name="Picture 1"/>
          <p:cNvPicPr>
            <a:picLocks noChangeAspect="1"/>
          </p:cNvPicPr>
          <p:nvPr/>
        </p:nvPicPr>
        <p:blipFill>
          <a:blip r:embed="rId2"/>
          <a:stretch>
            <a:fillRect/>
          </a:stretch>
        </p:blipFill>
        <p:spPr>
          <a:xfrm>
            <a:off x="1403654" y="3068966"/>
            <a:ext cx="2970405" cy="1670853"/>
          </a:xfrm>
          <a:prstGeom prst="rect">
            <a:avLst/>
          </a:prstGeom>
        </p:spPr>
      </p:pic>
      <p:pic>
        <p:nvPicPr>
          <p:cNvPr id="3" name="Picture 2"/>
          <p:cNvPicPr>
            <a:picLocks noChangeAspect="1"/>
          </p:cNvPicPr>
          <p:nvPr/>
        </p:nvPicPr>
        <p:blipFill>
          <a:blip r:embed="rId3"/>
          <a:stretch>
            <a:fillRect/>
          </a:stretch>
        </p:blipFill>
        <p:spPr>
          <a:xfrm>
            <a:off x="1397699" y="1250485"/>
            <a:ext cx="2982304" cy="1677546"/>
          </a:xfrm>
          <a:prstGeom prst="rect">
            <a:avLst/>
          </a:prstGeom>
        </p:spPr>
      </p:pic>
      <p:pic>
        <p:nvPicPr>
          <p:cNvPr id="4" name="Picture 3"/>
          <p:cNvPicPr>
            <a:picLocks noChangeAspect="1"/>
          </p:cNvPicPr>
          <p:nvPr/>
        </p:nvPicPr>
        <p:blipFill>
          <a:blip r:embed="rId4"/>
          <a:stretch>
            <a:fillRect/>
          </a:stretch>
        </p:blipFill>
        <p:spPr>
          <a:xfrm>
            <a:off x="1397699" y="4912530"/>
            <a:ext cx="2954156" cy="1661713"/>
          </a:xfrm>
          <a:prstGeom prst="rect">
            <a:avLst/>
          </a:prstGeom>
        </p:spPr>
      </p:pic>
      <p:pic>
        <p:nvPicPr>
          <p:cNvPr id="8" name="Picture 7"/>
          <p:cNvPicPr>
            <a:picLocks noChangeAspect="1"/>
          </p:cNvPicPr>
          <p:nvPr/>
        </p:nvPicPr>
        <p:blipFill>
          <a:blip r:embed="rId5"/>
          <a:stretch>
            <a:fillRect/>
          </a:stretch>
        </p:blipFill>
        <p:spPr>
          <a:xfrm>
            <a:off x="6444214" y="5272326"/>
            <a:ext cx="2409517" cy="1355353"/>
          </a:xfrm>
          <a:prstGeom prst="rect">
            <a:avLst/>
          </a:prstGeom>
        </p:spPr>
      </p:pic>
    </p:spTree>
    <p:extLst>
      <p:ext uri="{BB962C8B-B14F-4D97-AF65-F5344CB8AC3E}">
        <p14:creationId xmlns:p14="http://schemas.microsoft.com/office/powerpoint/2010/main" val="2800040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03654" y="1342800"/>
            <a:ext cx="7272039" cy="720000"/>
          </a:xfrm>
        </p:spPr>
        <p:txBody>
          <a:bodyPr/>
          <a:lstStyle/>
          <a:p>
            <a:r>
              <a:rPr lang="en-GB" dirty="0" err="1" smtClean="0"/>
              <a:t>CareTool</a:t>
            </a:r>
            <a:endParaRPr lang="en-GB" dirty="0"/>
          </a:p>
        </p:txBody>
      </p:sp>
      <p:sp>
        <p:nvSpPr>
          <p:cNvPr id="7" name="Content Placeholder 6"/>
          <p:cNvSpPr>
            <a:spLocks noGrp="1"/>
          </p:cNvSpPr>
          <p:nvPr>
            <p:ph idx="1"/>
          </p:nvPr>
        </p:nvSpPr>
        <p:spPr>
          <a:xfrm>
            <a:off x="1403654" y="2199600"/>
            <a:ext cx="7272039" cy="4182150"/>
          </a:xfrm>
        </p:spPr>
        <p:txBody>
          <a:bodyPr/>
          <a:lstStyle/>
          <a:p>
            <a:r>
              <a:rPr lang="en-GB" b="1" dirty="0" smtClean="0"/>
              <a:t>Customer: </a:t>
            </a:r>
            <a:r>
              <a:rPr lang="en-GB" dirty="0" err="1" smtClean="0"/>
              <a:t>Ministery</a:t>
            </a:r>
            <a:r>
              <a:rPr lang="en-GB" dirty="0" smtClean="0"/>
              <a:t> of Health (VWS)</a:t>
            </a:r>
          </a:p>
          <a:p>
            <a:r>
              <a:rPr lang="en-GB" b="1" dirty="0" smtClean="0"/>
              <a:t>Goal: </a:t>
            </a:r>
            <a:r>
              <a:rPr lang="en-GB" dirty="0" smtClean="0"/>
              <a:t>Gain insight in the position of long term health facilities</a:t>
            </a:r>
            <a:endParaRPr lang="en-GB" b="1" dirty="0" smtClean="0"/>
          </a:p>
          <a:p>
            <a:endParaRPr lang="en-GB" dirty="0" smtClean="0"/>
          </a:p>
          <a:p>
            <a:pPr marL="0" indent="0">
              <a:buNone/>
            </a:pPr>
            <a:endParaRPr lang="en-GB" dirty="0" smtClean="0"/>
          </a:p>
        </p:txBody>
      </p:sp>
      <p:pic>
        <p:nvPicPr>
          <p:cNvPr id="9" name="Picture 8"/>
          <p:cNvPicPr>
            <a:picLocks noChangeAspect="1"/>
          </p:cNvPicPr>
          <p:nvPr/>
        </p:nvPicPr>
        <p:blipFill>
          <a:blip r:embed="rId2"/>
          <a:stretch>
            <a:fillRect/>
          </a:stretch>
        </p:blipFill>
        <p:spPr>
          <a:xfrm>
            <a:off x="1691680" y="2996958"/>
            <a:ext cx="6656738" cy="3744415"/>
          </a:xfrm>
          <a:prstGeom prst="rect">
            <a:avLst/>
          </a:prstGeom>
        </p:spPr>
      </p:pic>
    </p:spTree>
    <p:extLst>
      <p:ext uri="{BB962C8B-B14F-4D97-AF65-F5344CB8AC3E}">
        <p14:creationId xmlns:p14="http://schemas.microsoft.com/office/powerpoint/2010/main" val="2766712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57" y="2484834"/>
            <a:ext cx="378142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smtClean="0"/>
              <a:t>Devices</a:t>
            </a:r>
            <a:endParaRPr lang="en-GB" dirty="0"/>
          </a:p>
        </p:txBody>
      </p:sp>
      <p:pic>
        <p:nvPicPr>
          <p:cNvPr id="1026" name="Picture 2" descr="http://www.techfresh.net/wp-content/uploads/2011/11/samsung-sur40-pre-or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1643567"/>
            <a:ext cx="2016224" cy="16986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omputingverticals.com/wp-content/uploads/2011/09/Dell-Latitude-XT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1886" y="4250310"/>
            <a:ext cx="4066249" cy="26690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mos.futurenet.com/techradar/Review%20images/TechRadar/Mobile%20phones/Nokia/Nokia%20Lumia%20800%20review/Nokia_lumia_800_review_01-420-1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068966"/>
            <a:ext cx="1944216" cy="14581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528453" y="1196752"/>
            <a:ext cx="1369286" cy="553998"/>
          </a:xfrm>
          <a:prstGeom prst="rect">
            <a:avLst/>
          </a:prstGeom>
          <a:noFill/>
        </p:spPr>
        <p:txBody>
          <a:bodyPr wrap="none" rtlCol="0">
            <a:spAutoFit/>
          </a:bodyPr>
          <a:lstStyle/>
          <a:p>
            <a:r>
              <a:rPr lang="en-GB" dirty="0"/>
              <a:t>Surface 2</a:t>
            </a:r>
            <a:br>
              <a:rPr lang="en-GB" dirty="0"/>
            </a:br>
            <a:r>
              <a:rPr lang="en-GB" sz="1200" dirty="0"/>
              <a:t>Samsung SUR40</a:t>
            </a:r>
            <a:endParaRPr lang="en-GB" dirty="0"/>
          </a:p>
        </p:txBody>
      </p:sp>
      <p:sp>
        <p:nvSpPr>
          <p:cNvPr id="13" name="TextBox 12"/>
          <p:cNvSpPr txBox="1"/>
          <p:nvPr/>
        </p:nvSpPr>
        <p:spPr>
          <a:xfrm>
            <a:off x="2034684" y="4797152"/>
            <a:ext cx="1313180" cy="553998"/>
          </a:xfrm>
          <a:prstGeom prst="rect">
            <a:avLst/>
          </a:prstGeom>
          <a:noFill/>
        </p:spPr>
        <p:txBody>
          <a:bodyPr wrap="none" rtlCol="0">
            <a:spAutoFit/>
          </a:bodyPr>
          <a:lstStyle/>
          <a:p>
            <a:r>
              <a:rPr lang="en-GB" dirty="0"/>
              <a:t>Windows 7</a:t>
            </a:r>
            <a:br>
              <a:rPr lang="en-GB" dirty="0"/>
            </a:br>
            <a:r>
              <a:rPr lang="en-GB" sz="1200" dirty="0"/>
              <a:t>Multi-touch API</a:t>
            </a:r>
            <a:endParaRPr lang="en-GB" dirty="0"/>
          </a:p>
        </p:txBody>
      </p:sp>
      <p:sp>
        <p:nvSpPr>
          <p:cNvPr id="14" name="TextBox 13"/>
          <p:cNvSpPr txBox="1"/>
          <p:nvPr/>
        </p:nvSpPr>
        <p:spPr>
          <a:xfrm>
            <a:off x="5568006" y="4099138"/>
            <a:ext cx="915700" cy="553998"/>
          </a:xfrm>
          <a:prstGeom prst="rect">
            <a:avLst/>
          </a:prstGeom>
          <a:noFill/>
        </p:spPr>
        <p:txBody>
          <a:bodyPr wrap="none" rtlCol="0">
            <a:spAutoFit/>
          </a:bodyPr>
          <a:lstStyle/>
          <a:p>
            <a:r>
              <a:rPr lang="en-GB" dirty="0"/>
              <a:t>Tablets</a:t>
            </a:r>
            <a:br>
              <a:rPr lang="en-GB" dirty="0"/>
            </a:br>
            <a:r>
              <a:rPr lang="en-GB" sz="1200" dirty="0"/>
              <a:t>Win 7/8</a:t>
            </a:r>
            <a:endParaRPr lang="en-GB" dirty="0"/>
          </a:p>
        </p:txBody>
      </p:sp>
      <p:sp>
        <p:nvSpPr>
          <p:cNvPr id="15" name="TextBox 14"/>
          <p:cNvSpPr txBox="1"/>
          <p:nvPr/>
        </p:nvSpPr>
        <p:spPr>
          <a:xfrm>
            <a:off x="7668344" y="2766356"/>
            <a:ext cx="1370888" cy="715581"/>
          </a:xfrm>
          <a:prstGeom prst="rect">
            <a:avLst/>
          </a:prstGeom>
          <a:noFill/>
        </p:spPr>
        <p:txBody>
          <a:bodyPr wrap="none" rtlCol="0">
            <a:spAutoFit/>
          </a:bodyPr>
          <a:lstStyle/>
          <a:p>
            <a:r>
              <a:rPr lang="en-GB" dirty="0"/>
              <a:t>Mobile</a:t>
            </a:r>
            <a:br>
              <a:rPr lang="en-GB" dirty="0"/>
            </a:br>
            <a:r>
              <a:rPr lang="en-GB" sz="1200" dirty="0"/>
              <a:t>Windows Phone</a:t>
            </a:r>
            <a:br>
              <a:rPr lang="en-GB" sz="1200" dirty="0"/>
            </a:br>
            <a:r>
              <a:rPr lang="en-GB" sz="1050" dirty="0">
                <a:solidFill>
                  <a:schemeClr val="bg1">
                    <a:lumMod val="75000"/>
                  </a:schemeClr>
                </a:solidFill>
              </a:rPr>
              <a:t>Limited functionality</a:t>
            </a:r>
            <a:endParaRPr lang="en-GB" dirty="0">
              <a:solidFill>
                <a:schemeClr val="bg1">
                  <a:lumMod val="75000"/>
                </a:schemeClr>
              </a:solidFill>
            </a:endParaRPr>
          </a:p>
        </p:txBody>
      </p:sp>
    </p:spTree>
    <p:extLst>
      <p:ext uri="{BB962C8B-B14F-4D97-AF65-F5344CB8AC3E}">
        <p14:creationId xmlns:p14="http://schemas.microsoft.com/office/powerpoint/2010/main" val="25502914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03654" y="1342800"/>
            <a:ext cx="7272039" cy="720000"/>
          </a:xfrm>
        </p:spPr>
        <p:txBody>
          <a:bodyPr/>
          <a:lstStyle/>
          <a:p>
            <a:r>
              <a:rPr lang="en-GB" dirty="0" smtClean="0"/>
              <a:t>Common Sense – for defence</a:t>
            </a:r>
            <a:endParaRPr lang="en-GB" dirty="0"/>
          </a:p>
        </p:txBody>
      </p:sp>
      <p:sp>
        <p:nvSpPr>
          <p:cNvPr id="7" name="Content Placeholder 6"/>
          <p:cNvSpPr>
            <a:spLocks noGrp="1"/>
          </p:cNvSpPr>
          <p:nvPr>
            <p:ph idx="1"/>
          </p:nvPr>
        </p:nvSpPr>
        <p:spPr>
          <a:xfrm>
            <a:off x="1403654" y="1844824"/>
            <a:ext cx="7272039" cy="4536926"/>
          </a:xfrm>
        </p:spPr>
        <p:txBody>
          <a:bodyPr/>
          <a:lstStyle/>
          <a:p>
            <a:pPr marL="0" indent="0">
              <a:lnSpc>
                <a:spcPct val="100000"/>
              </a:lnSpc>
              <a:buNone/>
            </a:pPr>
            <a:r>
              <a:rPr lang="en-GB" dirty="0" smtClean="0"/>
              <a:t>Common Sense is an integrated C4I demonstrator consisting of:</a:t>
            </a:r>
          </a:p>
          <a:p>
            <a:pPr>
              <a:lnSpc>
                <a:spcPct val="100000"/>
              </a:lnSpc>
            </a:pPr>
            <a:endParaRPr lang="en-GB" dirty="0" smtClean="0"/>
          </a:p>
          <a:p>
            <a:pPr>
              <a:lnSpc>
                <a:spcPct val="100000"/>
              </a:lnSpc>
            </a:pPr>
            <a:r>
              <a:rPr lang="en-GB" dirty="0" smtClean="0"/>
              <a:t>a smartphone application for dismounted soldiers</a:t>
            </a:r>
          </a:p>
          <a:p>
            <a:pPr>
              <a:lnSpc>
                <a:spcPct val="100000"/>
              </a:lnSpc>
            </a:pPr>
            <a:endParaRPr lang="en-GB" dirty="0" smtClean="0"/>
          </a:p>
          <a:p>
            <a:pPr>
              <a:lnSpc>
                <a:spcPct val="100000"/>
              </a:lnSpc>
            </a:pPr>
            <a:r>
              <a:rPr lang="en-GB" dirty="0" smtClean="0"/>
              <a:t>a command post application on a multi-touch table, tablet or smartphone</a:t>
            </a:r>
          </a:p>
          <a:p>
            <a:pPr>
              <a:lnSpc>
                <a:spcPct val="100000"/>
              </a:lnSpc>
            </a:pPr>
            <a:endParaRPr lang="en-GB" dirty="0" smtClean="0"/>
          </a:p>
          <a:p>
            <a:pPr>
              <a:lnSpc>
                <a:spcPct val="100000"/>
              </a:lnSpc>
            </a:pPr>
            <a:r>
              <a:rPr lang="en-GB" dirty="0" smtClean="0"/>
              <a:t>Features include blue force tracking, drawing, changing and sending waypoints, marking areas or points of interest, (push-to-talk) speech, voice messages, chat, sensing photos, event logging, task lists and context-dependent information transfer</a:t>
            </a:r>
          </a:p>
          <a:p>
            <a:pPr>
              <a:lnSpc>
                <a:spcPct val="100000"/>
              </a:lnSpc>
            </a:pPr>
            <a:endParaRPr lang="en-GB" dirty="0" smtClean="0"/>
          </a:p>
          <a:p>
            <a:endParaRPr lang="en-GB" dirty="0" smtClean="0"/>
          </a:p>
          <a:p>
            <a:pPr marL="0" indent="0">
              <a:buNone/>
            </a:pPr>
            <a:endParaRPr lang="en-GB" dirty="0" smtClean="0"/>
          </a:p>
        </p:txBody>
      </p:sp>
      <p:pic>
        <p:nvPicPr>
          <p:cNvPr id="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663077" y="4948126"/>
            <a:ext cx="2666350" cy="1778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r="8402"/>
          <a:stretch/>
        </p:blipFill>
        <p:spPr bwMode="auto">
          <a:xfrm flipH="1">
            <a:off x="1317020" y="4948121"/>
            <a:ext cx="2217790" cy="1852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6055" y="4941168"/>
            <a:ext cx="2259632" cy="178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5176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Logistic Planning</a:t>
            </a:r>
            <a:endParaRPr lang="en-GB" dirty="0"/>
          </a:p>
        </p:txBody>
      </p:sp>
      <p:sp>
        <p:nvSpPr>
          <p:cNvPr id="3" name="Content Placeholder 2"/>
          <p:cNvSpPr>
            <a:spLocks noGrp="1"/>
          </p:cNvSpPr>
          <p:nvPr>
            <p:ph idx="1"/>
          </p:nvPr>
        </p:nvSpPr>
        <p:spPr/>
        <p:txBody>
          <a:bodyPr/>
          <a:lstStyle/>
          <a:p>
            <a:r>
              <a:rPr lang="en-GB" b="1" dirty="0" smtClean="0"/>
              <a:t>Customer: </a:t>
            </a:r>
            <a:r>
              <a:rPr lang="en-GB" dirty="0" smtClean="0"/>
              <a:t>Logistic company</a:t>
            </a:r>
          </a:p>
          <a:p>
            <a:r>
              <a:rPr lang="en-GB" b="1" dirty="0" smtClean="0"/>
              <a:t>Goal: </a:t>
            </a:r>
            <a:r>
              <a:rPr lang="en-GB" dirty="0" smtClean="0"/>
              <a:t>Develop an intuitive dashboard for planning ship allocation</a:t>
            </a:r>
            <a:endParaRPr lang="en-GB" dirty="0"/>
          </a:p>
        </p:txBody>
      </p:sp>
      <p:pic>
        <p:nvPicPr>
          <p:cNvPr id="2050"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835701" y="3068966"/>
            <a:ext cx="6081961" cy="3593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53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SafeMe</a:t>
            </a:r>
            <a:endParaRPr lang="en-GB" dirty="0"/>
          </a:p>
        </p:txBody>
      </p:sp>
      <p:sp>
        <p:nvSpPr>
          <p:cNvPr id="3" name="Content Placeholder 2"/>
          <p:cNvSpPr>
            <a:spLocks noGrp="1"/>
          </p:cNvSpPr>
          <p:nvPr>
            <p:ph idx="1"/>
          </p:nvPr>
        </p:nvSpPr>
        <p:spPr>
          <a:xfrm>
            <a:off x="1403350" y="2060848"/>
            <a:ext cx="7272338" cy="4182150"/>
          </a:xfrm>
        </p:spPr>
        <p:txBody>
          <a:bodyPr/>
          <a:lstStyle/>
          <a:p>
            <a:r>
              <a:rPr lang="en-GB" dirty="0" smtClean="0"/>
              <a:t>Tool to compare the risk reducing effects of safety measures.</a:t>
            </a:r>
          </a:p>
          <a:p>
            <a:r>
              <a:rPr lang="en-GB" dirty="0" smtClean="0"/>
              <a:t>Uses open source data (CBS, BAG, risicokaart.nl) with different computational models to compute effects of risk reducing measures.</a:t>
            </a:r>
            <a:endParaRPr lang="en-GB" dirty="0"/>
          </a:p>
        </p:txBody>
      </p:sp>
      <p:pic>
        <p:nvPicPr>
          <p:cNvPr id="2050" name="Picture 2" descr="F:\SafeMe - Gebi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8458" y="3212976"/>
            <a:ext cx="6256695" cy="351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8401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Maritime Situational Awareness</a:t>
            </a:r>
          </a:p>
        </p:txBody>
      </p:sp>
      <p:sp>
        <p:nvSpPr>
          <p:cNvPr id="3" name="Content Placeholder 2"/>
          <p:cNvSpPr>
            <a:spLocks noGrp="1"/>
          </p:cNvSpPr>
          <p:nvPr>
            <p:ph idx="1"/>
          </p:nvPr>
        </p:nvSpPr>
        <p:spPr>
          <a:xfrm>
            <a:off x="1403350" y="2060848"/>
            <a:ext cx="7272338" cy="4182150"/>
          </a:xfrm>
        </p:spPr>
        <p:txBody>
          <a:bodyPr/>
          <a:lstStyle/>
          <a:p>
            <a:r>
              <a:rPr lang="en-GB" b="1" dirty="0" smtClean="0"/>
              <a:t>Customer: </a:t>
            </a:r>
            <a:r>
              <a:rPr lang="en-GB" dirty="0" smtClean="0"/>
              <a:t>Ministry of Defence (Royal Navy)</a:t>
            </a:r>
          </a:p>
          <a:p>
            <a:r>
              <a:rPr lang="en-GB" b="1" dirty="0" smtClean="0"/>
              <a:t>Goal: </a:t>
            </a:r>
            <a:r>
              <a:rPr lang="en-GB" dirty="0" smtClean="0"/>
              <a:t>Determine the most effective course of action to intercept pirates, smugglers and illegal fishers.</a:t>
            </a:r>
            <a:endParaRPr lang="en-GB" b="1" dirty="0" smtClean="0"/>
          </a:p>
        </p:txBody>
      </p:sp>
      <p:pic>
        <p:nvPicPr>
          <p:cNvPr id="5" name="Tijdelijke aanduiding voor inhoud 7"/>
          <p:cNvPicPr>
            <a:picLocks noChangeAspect="1"/>
          </p:cNvPicPr>
          <p:nvPr/>
        </p:nvPicPr>
        <p:blipFill>
          <a:blip r:embed="rId2"/>
          <a:stretch>
            <a:fillRect/>
          </a:stretch>
        </p:blipFill>
        <p:spPr>
          <a:xfrm>
            <a:off x="1619672" y="3214831"/>
            <a:ext cx="6476758" cy="3643175"/>
          </a:xfrm>
          <a:prstGeom prst="rect">
            <a:avLst/>
          </a:prstGeom>
        </p:spPr>
      </p:pic>
    </p:spTree>
    <p:extLst>
      <p:ext uri="{BB962C8B-B14F-4D97-AF65-F5344CB8AC3E}">
        <p14:creationId xmlns:p14="http://schemas.microsoft.com/office/powerpoint/2010/main" val="2353758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3"/>
          </p:nvPr>
        </p:nvPicPr>
        <p:blipFill>
          <a:blip r:embed="rId2" cstate="print">
            <a:extLst>
              <a:ext uri="{28A0092B-C50C-407E-A947-70E740481C1C}">
                <a14:useLocalDpi xmlns:a14="http://schemas.microsoft.com/office/drawing/2010/main" val="0"/>
              </a:ext>
            </a:extLst>
          </a:blip>
          <a:srcRect/>
          <a:stretch>
            <a:fillRect/>
          </a:stretch>
        </p:blipFill>
        <p:spPr bwMode="auto">
          <a:xfrm>
            <a:off x="179519" y="4293102"/>
            <a:ext cx="4330577" cy="2435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smtClean="0"/>
              <a:t>SECURED</a:t>
            </a:r>
            <a:br>
              <a:rPr lang="en-GB" dirty="0" smtClean="0"/>
            </a:br>
            <a:r>
              <a:rPr lang="en-GB" sz="1800" b="0" dirty="0">
                <a:ea typeface="+mn-ea"/>
              </a:rPr>
              <a:t>Security </a:t>
            </a:r>
            <a:r>
              <a:rPr lang="en-GB" sz="1800" b="0" dirty="0" err="1">
                <a:ea typeface="+mn-ea"/>
              </a:rPr>
              <a:t>Reqts</a:t>
            </a:r>
            <a:r>
              <a:rPr lang="en-GB" sz="1800" b="0" dirty="0">
                <a:ea typeface="+mn-ea"/>
              </a:rPr>
              <a:t>. Editor &amp; Designer</a:t>
            </a:r>
          </a:p>
        </p:txBody>
      </p:sp>
      <p:sp>
        <p:nvSpPr>
          <p:cNvPr id="5" name="Content Placeholder 4"/>
          <p:cNvSpPr>
            <a:spLocks noGrp="1"/>
          </p:cNvSpPr>
          <p:nvPr>
            <p:ph idx="1"/>
          </p:nvPr>
        </p:nvSpPr>
        <p:spPr/>
        <p:txBody>
          <a:bodyPr/>
          <a:lstStyle/>
          <a:p>
            <a:r>
              <a:rPr lang="en-GB" b="1" dirty="0" smtClean="0"/>
              <a:t>Customer: </a:t>
            </a:r>
            <a:r>
              <a:rPr lang="en-GB" dirty="0" smtClean="0"/>
              <a:t>FP7</a:t>
            </a:r>
            <a:br>
              <a:rPr lang="en-GB" dirty="0" smtClean="0"/>
            </a:br>
            <a:endParaRPr lang="en-GB" dirty="0" smtClean="0"/>
          </a:p>
          <a:p>
            <a:r>
              <a:rPr lang="en-GB" b="1" dirty="0" smtClean="0"/>
              <a:t>Goal: </a:t>
            </a:r>
            <a:r>
              <a:rPr lang="en-GB" dirty="0" smtClean="0"/>
              <a:t>Facilitate the creation of security scenarios, requirements and design secure transportation hubs such as train stations and airports.</a:t>
            </a:r>
            <a:endParaRPr lang="en-GB" dirty="0"/>
          </a:p>
        </p:txBody>
      </p:sp>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340768"/>
            <a:ext cx="4392488" cy="2397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4334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3350" y="980728"/>
            <a:ext cx="7272338" cy="397608"/>
          </a:xfrm>
        </p:spPr>
        <p:txBody>
          <a:bodyPr/>
          <a:lstStyle/>
          <a:p>
            <a:r>
              <a:rPr lang="en-GB" dirty="0" smtClean="0"/>
              <a:t>The Missing Link</a:t>
            </a:r>
            <a:r>
              <a:rPr lang="en-GB" sz="1400" dirty="0"/>
              <a:t/>
            </a:r>
            <a:br>
              <a:rPr lang="en-GB" sz="1400" dirty="0"/>
            </a:br>
            <a:endParaRPr lang="en-GB" dirty="0"/>
          </a:p>
        </p:txBody>
      </p:sp>
      <p:sp>
        <p:nvSpPr>
          <p:cNvPr id="5" name="Content Placeholder 4"/>
          <p:cNvSpPr>
            <a:spLocks noGrp="1"/>
          </p:cNvSpPr>
          <p:nvPr>
            <p:ph type="subTitle" idx="1"/>
          </p:nvPr>
        </p:nvSpPr>
        <p:spPr>
          <a:xfrm>
            <a:off x="1404118" y="1628800"/>
            <a:ext cx="7272338" cy="1440160"/>
          </a:xfrm>
        </p:spPr>
        <p:txBody>
          <a:bodyPr/>
          <a:lstStyle/>
          <a:p>
            <a:pPr marL="185738" indent="-185738">
              <a:lnSpc>
                <a:spcPts val="2810"/>
              </a:lnSpc>
              <a:buBlip>
                <a:blip r:embed="rId2"/>
              </a:buBlip>
            </a:pPr>
            <a:r>
              <a:rPr lang="en-GB" sz="1800" b="1" dirty="0"/>
              <a:t>Customer: </a:t>
            </a:r>
            <a:r>
              <a:rPr lang="en-GB" sz="1800" dirty="0"/>
              <a:t>Ministry of Defence</a:t>
            </a:r>
          </a:p>
          <a:p>
            <a:pPr marL="185738" indent="-185738">
              <a:lnSpc>
                <a:spcPts val="2810"/>
              </a:lnSpc>
              <a:buBlip>
                <a:blip r:embed="rId2"/>
              </a:buBlip>
            </a:pPr>
            <a:r>
              <a:rPr lang="en-GB" sz="1800" b="1" dirty="0"/>
              <a:t>Goal:</a:t>
            </a:r>
            <a:r>
              <a:rPr lang="en-GB" sz="1800" dirty="0"/>
              <a:t> Web application aimed to decrease the gap between operational needs (scenarios) and potential solutions (ideas of systems)</a:t>
            </a:r>
          </a:p>
          <a:p>
            <a:pPr marL="285750" indent="-285750">
              <a:buFont typeface="Arial" pitchFamily="34" charset="0"/>
              <a:buChar char="•"/>
            </a:pPr>
            <a:endParaRPr lang="en-GB" dirty="0"/>
          </a:p>
        </p:txBody>
      </p:sp>
      <p:pic>
        <p:nvPicPr>
          <p:cNvPr id="7" name="Picture 2" descr="C:\Users\erikv_000\Documents\Downloads\2013-03-25 08_58_13-Missing Link - Missing Link.png"/>
          <p:cNvPicPr>
            <a:picLocks noGrp="1" noChangeAspect="1" noChangeArrowheads="1"/>
          </p:cNvPicPr>
          <p:nvPr>
            <p:ph idx="13"/>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3284990"/>
            <a:ext cx="5760640" cy="324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460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3212976"/>
            <a:ext cx="7272338" cy="720000"/>
          </a:xfrm>
        </p:spPr>
        <p:txBody>
          <a:bodyPr/>
          <a:lstStyle/>
          <a:p>
            <a:pPr algn="ctr"/>
            <a:r>
              <a:rPr lang="en-GB" dirty="0" smtClean="0"/>
              <a:t>Technical background</a:t>
            </a:r>
            <a:endParaRPr lang="en-GB" dirty="0"/>
          </a:p>
        </p:txBody>
      </p:sp>
    </p:spTree>
    <p:extLst>
      <p:ext uri="{BB962C8B-B14F-4D97-AF65-F5344CB8AC3E}">
        <p14:creationId xmlns:p14="http://schemas.microsoft.com/office/powerpoint/2010/main" val="16921785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rot="16200000">
            <a:off x="-2179044" y="3339669"/>
            <a:ext cx="5436394" cy="720000"/>
          </a:xfrm>
        </p:spPr>
        <p:txBody>
          <a:bodyPr/>
          <a:lstStyle/>
          <a:p>
            <a:r>
              <a:rPr lang="en-GB" dirty="0" smtClean="0"/>
              <a:t>System Architecture</a:t>
            </a:r>
            <a:endParaRPr lang="en-GB" dirty="0"/>
          </a:p>
        </p:txBody>
      </p:sp>
      <p:sp>
        <p:nvSpPr>
          <p:cNvPr id="2048" name="AutoShape 65" descr="https://mail.google.com/mail/?ui=2&amp;ik=44df426ce4&amp;view=att&amp;th=1332291986d7820b&amp;attid=0.0.2&amp;disp=emb&amp;z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grpSp>
        <p:nvGrpSpPr>
          <p:cNvPr id="4" name="Groep 3"/>
          <p:cNvGrpSpPr/>
          <p:nvPr/>
        </p:nvGrpSpPr>
        <p:grpSpPr>
          <a:xfrm>
            <a:off x="1177013" y="919559"/>
            <a:ext cx="7859487" cy="5792788"/>
            <a:chOff x="1177011" y="919559"/>
            <a:chExt cx="7859487" cy="5792788"/>
          </a:xfrm>
        </p:grpSpPr>
        <p:cxnSp>
          <p:nvCxnSpPr>
            <p:cNvPr id="2051" name="AutoShape 5"/>
            <p:cNvCxnSpPr>
              <a:cxnSpLocks noChangeShapeType="1"/>
              <a:stCxn id="2077" idx="2"/>
              <a:endCxn id="2097" idx="2"/>
            </p:cNvCxnSpPr>
            <p:nvPr/>
          </p:nvCxnSpPr>
          <p:spPr bwMode="auto">
            <a:xfrm rot="16200000" flipH="1">
              <a:off x="4566102" y="1821260"/>
              <a:ext cx="1587" cy="1490662"/>
            </a:xfrm>
            <a:prstGeom prst="bentConnector3">
              <a:avLst>
                <a:gd name="adj1" fmla="val 14300000"/>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sp>
          <p:nvSpPr>
            <p:cNvPr id="9" name="Text Box 11"/>
            <p:cNvSpPr txBox="1">
              <a:spLocks noChangeArrowheads="1"/>
            </p:cNvSpPr>
            <p:nvPr/>
          </p:nvSpPr>
          <p:spPr bwMode="auto">
            <a:xfrm>
              <a:off x="7348986" y="1864122"/>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lang="en-GB" sz="2400" b="1" dirty="0">
                  <a:latin typeface="Arial" pitchFamily="34" charset="0"/>
                  <a:cs typeface="Arial" pitchFamily="34" charset="0"/>
                </a:rPr>
                <a:t>…</a:t>
              </a:r>
              <a:endParaRPr lang="en-GB" dirty="0">
                <a:latin typeface="Arial" pitchFamily="34" charset="0"/>
                <a:cs typeface="Arial" pitchFamily="34" charset="0"/>
              </a:endParaRPr>
            </a:p>
          </p:txBody>
        </p:sp>
        <p:cxnSp>
          <p:nvCxnSpPr>
            <p:cNvPr id="2053" name="AutoShape 16"/>
            <p:cNvCxnSpPr>
              <a:cxnSpLocks noChangeShapeType="1"/>
            </p:cNvCxnSpPr>
            <p:nvPr/>
          </p:nvCxnSpPr>
          <p:spPr bwMode="auto">
            <a:xfrm rot="16200000" flipH="1">
              <a:off x="7583940" y="1880001"/>
              <a:ext cx="1587" cy="1004887"/>
            </a:xfrm>
            <a:prstGeom prst="bentConnector3">
              <a:avLst>
                <a:gd name="adj1" fmla="val 29400000"/>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sp>
          <p:nvSpPr>
            <p:cNvPr id="10" name="Text Box 20"/>
            <p:cNvSpPr txBox="1">
              <a:spLocks noChangeArrowheads="1"/>
            </p:cNvSpPr>
            <p:nvPr/>
          </p:nvSpPr>
          <p:spPr bwMode="auto">
            <a:xfrm>
              <a:off x="1177013" y="5411812"/>
              <a:ext cx="8747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lang="en-GB" sz="1600" dirty="0">
                  <a:latin typeface="Arial" pitchFamily="34" charset="0"/>
                  <a:cs typeface="Arial" pitchFamily="34" charset="0"/>
                </a:rPr>
                <a:t>Rich</a:t>
              </a:r>
            </a:p>
            <a:p>
              <a:pPr algn="ctr" fontAlgn="base">
                <a:spcBef>
                  <a:spcPct val="0"/>
                </a:spcBef>
                <a:spcAft>
                  <a:spcPct val="0"/>
                </a:spcAft>
              </a:pPr>
              <a:r>
                <a:rPr lang="en-GB" sz="1600" dirty="0">
                  <a:latin typeface="Arial" pitchFamily="34" charset="0"/>
                  <a:cs typeface="Arial" pitchFamily="34" charset="0"/>
                </a:rPr>
                <a:t>Internet</a:t>
              </a:r>
            </a:p>
            <a:p>
              <a:pPr algn="ctr" fontAlgn="base">
                <a:spcBef>
                  <a:spcPct val="0"/>
                </a:spcBef>
                <a:spcAft>
                  <a:spcPct val="0"/>
                </a:spcAft>
              </a:pPr>
              <a:r>
                <a:rPr lang="en-GB" sz="1600" dirty="0">
                  <a:latin typeface="Arial" pitchFamily="34" charset="0"/>
                  <a:cs typeface="Arial" pitchFamily="34" charset="0"/>
                </a:rPr>
                <a:t>App.</a:t>
              </a:r>
              <a:endParaRPr lang="en-GB" dirty="0">
                <a:latin typeface="Arial" pitchFamily="34" charset="0"/>
                <a:cs typeface="Arial" pitchFamily="34" charset="0"/>
              </a:endParaRPr>
            </a:p>
          </p:txBody>
        </p:sp>
        <p:pic>
          <p:nvPicPr>
            <p:cNvPr id="2055"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0303" y="5540772"/>
              <a:ext cx="690563" cy="565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 name="Text Box 29"/>
            <p:cNvSpPr txBox="1">
              <a:spLocks noChangeArrowheads="1"/>
            </p:cNvSpPr>
            <p:nvPr/>
          </p:nvSpPr>
          <p:spPr bwMode="auto">
            <a:xfrm>
              <a:off x="3900862" y="5540772"/>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lang="en-GB" sz="2400" b="1" dirty="0">
                  <a:latin typeface="Arial" pitchFamily="34" charset="0"/>
                  <a:cs typeface="Arial" pitchFamily="34" charset="0"/>
                </a:rPr>
                <a:t>…</a:t>
              </a:r>
              <a:endParaRPr lang="en-GB" dirty="0">
                <a:latin typeface="Arial" pitchFamily="34" charset="0"/>
                <a:cs typeface="Arial" pitchFamily="34" charset="0"/>
              </a:endParaRPr>
            </a:p>
          </p:txBody>
        </p:sp>
        <p:cxnSp>
          <p:nvCxnSpPr>
            <p:cNvPr id="2057" name="AutoShape 31"/>
            <p:cNvCxnSpPr>
              <a:cxnSpLocks noChangeShapeType="1"/>
              <a:stCxn id="2055" idx="0"/>
              <a:endCxn id="2059" idx="0"/>
            </p:cNvCxnSpPr>
            <p:nvPr/>
          </p:nvCxnSpPr>
          <p:spPr bwMode="auto">
            <a:xfrm rot="5400000" flipV="1">
              <a:off x="4215191" y="4872438"/>
              <a:ext cx="1587" cy="1319213"/>
            </a:xfrm>
            <a:prstGeom prst="bentConnector3">
              <a:avLst>
                <a:gd name="adj1" fmla="val -28800000"/>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cxnSp>
          <p:nvCxnSpPr>
            <p:cNvPr id="2058" name="AutoShape 41"/>
            <p:cNvCxnSpPr>
              <a:cxnSpLocks noChangeShapeType="1"/>
              <a:stCxn id="2082" idx="0"/>
              <a:endCxn id="2059" idx="0"/>
            </p:cNvCxnSpPr>
            <p:nvPr/>
          </p:nvCxnSpPr>
          <p:spPr bwMode="auto">
            <a:xfrm rot="16200000" flipH="1" flipV="1">
              <a:off x="5587224" y="4806119"/>
              <a:ext cx="22225" cy="1447080"/>
            </a:xfrm>
            <a:prstGeom prst="bentConnector3">
              <a:avLst>
                <a:gd name="adj1" fmla="val -2323811"/>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pic>
          <p:nvPicPr>
            <p:cNvPr id="2059"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9512" y="5540772"/>
              <a:ext cx="690562" cy="565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6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r="391"/>
            <a:stretch>
              <a:fillRect/>
            </a:stretch>
          </p:blipFill>
          <p:spPr bwMode="auto">
            <a:xfrm>
              <a:off x="2151441" y="5531247"/>
              <a:ext cx="688975" cy="5635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2061" name="AutoShape 15"/>
            <p:cNvCxnSpPr>
              <a:cxnSpLocks noChangeShapeType="1"/>
              <a:endCxn id="2083" idx="0"/>
            </p:cNvCxnSpPr>
            <p:nvPr/>
          </p:nvCxnSpPr>
          <p:spPr bwMode="auto">
            <a:xfrm rot="5400000">
              <a:off x="5982943" y="2823769"/>
              <a:ext cx="976312" cy="92075"/>
            </a:xfrm>
            <a:prstGeom prst="bentConnector3">
              <a:avLst>
                <a:gd name="adj1" fmla="val 49917"/>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sp>
          <p:nvSpPr>
            <p:cNvPr id="12" name="Text Box 11"/>
            <p:cNvSpPr txBox="1">
              <a:spLocks noChangeArrowheads="1"/>
            </p:cNvSpPr>
            <p:nvPr/>
          </p:nvSpPr>
          <p:spPr bwMode="auto">
            <a:xfrm>
              <a:off x="7683948" y="3213497"/>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lang="en-GB" sz="2400" b="1" dirty="0">
                  <a:latin typeface="Arial" pitchFamily="34" charset="0"/>
                  <a:cs typeface="Arial" pitchFamily="34" charset="0"/>
                </a:rPr>
                <a:t>…</a:t>
              </a:r>
              <a:endParaRPr lang="en-GB" dirty="0">
                <a:latin typeface="Arial" pitchFamily="34" charset="0"/>
                <a:cs typeface="Arial" pitchFamily="34" charset="0"/>
              </a:endParaRPr>
            </a:p>
          </p:txBody>
        </p:sp>
        <p:cxnSp>
          <p:nvCxnSpPr>
            <p:cNvPr id="2063" name="AutoShape 15"/>
            <p:cNvCxnSpPr>
              <a:cxnSpLocks noChangeShapeType="1"/>
              <a:stCxn id="2085" idx="0"/>
              <a:endCxn id="2092" idx="0"/>
            </p:cNvCxnSpPr>
            <p:nvPr/>
          </p:nvCxnSpPr>
          <p:spPr bwMode="auto">
            <a:xfrm rot="5400000" flipV="1">
              <a:off x="7883977" y="2819797"/>
              <a:ext cx="1587" cy="935038"/>
            </a:xfrm>
            <a:prstGeom prst="bentConnector3">
              <a:avLst>
                <a:gd name="adj1" fmla="val -14400000"/>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sp>
          <p:nvSpPr>
            <p:cNvPr id="13" name="AutoShape 16"/>
            <p:cNvSpPr>
              <a:spLocks noChangeArrowheads="1"/>
            </p:cNvSpPr>
            <p:nvPr/>
          </p:nvSpPr>
          <p:spPr bwMode="auto">
            <a:xfrm>
              <a:off x="3346898" y="3286526"/>
              <a:ext cx="863600" cy="649287"/>
            </a:xfrm>
            <a:prstGeom prst="roundRect">
              <a:avLst>
                <a:gd name="adj" fmla="val 16667"/>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GB" dirty="0">
                  <a:latin typeface="Arial" pitchFamily="34" charset="0"/>
                  <a:cs typeface="Arial" pitchFamily="34" charset="0"/>
                </a:rPr>
                <a:t>Sensor</a:t>
              </a:r>
            </a:p>
            <a:p>
              <a:pPr algn="ctr" fontAlgn="base">
                <a:spcBef>
                  <a:spcPct val="0"/>
                </a:spcBef>
                <a:spcAft>
                  <a:spcPct val="0"/>
                </a:spcAft>
              </a:pPr>
              <a:r>
                <a:rPr lang="en-GB" dirty="0">
                  <a:latin typeface="Arial" pitchFamily="34" charset="0"/>
                  <a:cs typeface="Arial" pitchFamily="34" charset="0"/>
                </a:rPr>
                <a:t>Apps</a:t>
              </a:r>
            </a:p>
          </p:txBody>
        </p:sp>
        <p:sp>
          <p:nvSpPr>
            <p:cNvPr id="14" name="AutoShape 17"/>
            <p:cNvSpPr>
              <a:spLocks noChangeArrowheads="1"/>
            </p:cNvSpPr>
            <p:nvPr/>
          </p:nvSpPr>
          <p:spPr bwMode="auto">
            <a:xfrm>
              <a:off x="3275465" y="4042176"/>
              <a:ext cx="1006475" cy="409575"/>
            </a:xfrm>
            <a:prstGeom prst="roundRect">
              <a:avLst>
                <a:gd name="adj" fmla="val 16667"/>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GB" dirty="0">
                  <a:latin typeface="Arial" pitchFamily="34" charset="0"/>
                  <a:cs typeface="Arial" pitchFamily="34" charset="0"/>
                </a:rPr>
                <a:t>Sensors</a:t>
              </a:r>
            </a:p>
          </p:txBody>
        </p:sp>
        <p:cxnSp>
          <p:nvCxnSpPr>
            <p:cNvPr id="2066" name="AutoShape 15"/>
            <p:cNvCxnSpPr>
              <a:cxnSpLocks noChangeShapeType="1"/>
              <a:stCxn id="13" idx="2"/>
              <a:endCxn id="14" idx="0"/>
            </p:cNvCxnSpPr>
            <p:nvPr/>
          </p:nvCxnSpPr>
          <p:spPr bwMode="auto">
            <a:xfrm rot="5400000">
              <a:off x="3735045" y="3988991"/>
              <a:ext cx="87313" cy="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5" name="AutoShape 19"/>
            <p:cNvSpPr>
              <a:spLocks noChangeArrowheads="1"/>
            </p:cNvSpPr>
            <p:nvPr/>
          </p:nvSpPr>
          <p:spPr bwMode="auto">
            <a:xfrm>
              <a:off x="4643886" y="3286526"/>
              <a:ext cx="863600" cy="649287"/>
            </a:xfrm>
            <a:prstGeom prst="roundRect">
              <a:avLst>
                <a:gd name="adj" fmla="val 16667"/>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GB" dirty="0">
                  <a:latin typeface="Arial" pitchFamily="34" charset="0"/>
                  <a:cs typeface="Arial" pitchFamily="34" charset="0"/>
                </a:rPr>
                <a:t>Actuator</a:t>
              </a:r>
            </a:p>
            <a:p>
              <a:pPr algn="ctr" fontAlgn="base">
                <a:spcBef>
                  <a:spcPct val="0"/>
                </a:spcBef>
                <a:spcAft>
                  <a:spcPct val="0"/>
                </a:spcAft>
              </a:pPr>
              <a:r>
                <a:rPr lang="en-GB" dirty="0">
                  <a:latin typeface="Arial" pitchFamily="34" charset="0"/>
                  <a:cs typeface="Arial" pitchFamily="34" charset="0"/>
                </a:rPr>
                <a:t>Apps</a:t>
              </a:r>
            </a:p>
          </p:txBody>
        </p:sp>
        <p:sp>
          <p:nvSpPr>
            <p:cNvPr id="16" name="AutoShape 20"/>
            <p:cNvSpPr>
              <a:spLocks noChangeArrowheads="1"/>
            </p:cNvSpPr>
            <p:nvPr/>
          </p:nvSpPr>
          <p:spPr bwMode="auto">
            <a:xfrm>
              <a:off x="4572452" y="4042176"/>
              <a:ext cx="1006475" cy="409575"/>
            </a:xfrm>
            <a:prstGeom prst="roundRect">
              <a:avLst>
                <a:gd name="adj" fmla="val 16667"/>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r>
                <a:rPr lang="en-GB" dirty="0">
                  <a:latin typeface="Arial" pitchFamily="34" charset="0"/>
                  <a:cs typeface="Arial" pitchFamily="34" charset="0"/>
                </a:rPr>
                <a:t>Actuators</a:t>
              </a:r>
            </a:p>
          </p:txBody>
        </p:sp>
        <p:cxnSp>
          <p:nvCxnSpPr>
            <p:cNvPr id="2069" name="AutoShape 15"/>
            <p:cNvCxnSpPr>
              <a:cxnSpLocks noChangeShapeType="1"/>
              <a:stCxn id="15" idx="2"/>
              <a:endCxn id="16" idx="0"/>
            </p:cNvCxnSpPr>
            <p:nvPr/>
          </p:nvCxnSpPr>
          <p:spPr bwMode="auto">
            <a:xfrm rot="5400000">
              <a:off x="5032033" y="3988991"/>
              <a:ext cx="87313" cy="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070" name="AutoShape 15"/>
            <p:cNvCxnSpPr>
              <a:cxnSpLocks noChangeShapeType="1"/>
              <a:stCxn id="13" idx="0"/>
              <a:endCxn id="15" idx="0"/>
            </p:cNvCxnSpPr>
            <p:nvPr/>
          </p:nvCxnSpPr>
          <p:spPr bwMode="auto">
            <a:xfrm rot="5400000" flipV="1">
              <a:off x="4426402" y="2629297"/>
              <a:ext cx="1587" cy="1296988"/>
            </a:xfrm>
            <a:prstGeom prst="bentConnector3">
              <a:avLst>
                <a:gd name="adj1" fmla="val -21300000"/>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grpSp>
          <p:nvGrpSpPr>
            <p:cNvPr id="17" name="Group 23"/>
            <p:cNvGrpSpPr>
              <a:grpSpLocks/>
            </p:cNvGrpSpPr>
            <p:nvPr/>
          </p:nvGrpSpPr>
          <p:grpSpPr bwMode="auto">
            <a:xfrm>
              <a:off x="6229802" y="1773638"/>
              <a:ext cx="574675" cy="574675"/>
              <a:chOff x="2361" y="1641"/>
              <a:chExt cx="1037" cy="1037"/>
            </a:xfrm>
          </p:grpSpPr>
          <p:pic>
            <p:nvPicPr>
              <p:cNvPr id="2072" name="Picture 24" descr="book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1" y="1641"/>
                <a:ext cx="1037" cy="1037"/>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25" descr="cloc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5" y="2115"/>
                <a:ext cx="563" cy="563"/>
              </a:xfrm>
              <a:prstGeom prst="rect">
                <a:avLst/>
              </a:prstGeom>
              <a:noFill/>
              <a:extLst>
                <a:ext uri="{909E8E84-426E-40DD-AFC4-6F175D3DCCD1}">
                  <a14:hiddenFill xmlns:a14="http://schemas.microsoft.com/office/drawing/2010/main">
                    <a:solidFill>
                      <a:srgbClr val="FFFFFF"/>
                    </a:solidFill>
                  </a14:hiddenFill>
                </a:ext>
              </a:extLst>
            </p:spPr>
          </p:pic>
        </p:grpSp>
        <p:pic>
          <p:nvPicPr>
            <p:cNvPr id="2074" name="Picture 26" descr="policeman_us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7324" y="6166247"/>
              <a:ext cx="438150" cy="438150"/>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descr="businessm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4161" y="981472"/>
              <a:ext cx="792162" cy="79216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security_agen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48412" y="6166247"/>
              <a:ext cx="438150" cy="438150"/>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29" descr="present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7648" y="919559"/>
              <a:ext cx="1646238" cy="1646238"/>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33" descr="woman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43812" y="6167838"/>
              <a:ext cx="430212" cy="430213"/>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data_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24973" y="5518547"/>
              <a:ext cx="11938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data"/>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9598" y="3357959"/>
              <a:ext cx="1049338" cy="1049338"/>
            </a:xfrm>
            <a:prstGeom prst="rect">
              <a:avLst/>
            </a:prstGeom>
            <a:noFill/>
            <a:extLst>
              <a:ext uri="{909E8E84-426E-40DD-AFC4-6F175D3DCCD1}">
                <a14:hiddenFill xmlns:a14="http://schemas.microsoft.com/office/drawing/2010/main">
                  <a:solidFill>
                    <a:srgbClr val="FFFFFF"/>
                  </a:solidFill>
                </a14:hiddenFill>
              </a:ext>
            </a:extLst>
          </p:spPr>
        </p:pic>
        <p:cxnSp>
          <p:nvCxnSpPr>
            <p:cNvPr id="2084" name="AutoShape 36"/>
            <p:cNvCxnSpPr>
              <a:cxnSpLocks noChangeShapeType="1"/>
              <a:stCxn id="2103" idx="2"/>
              <a:endCxn id="2096" idx="0"/>
            </p:cNvCxnSpPr>
            <p:nvPr/>
          </p:nvCxnSpPr>
          <p:spPr bwMode="auto">
            <a:xfrm rot="16200000" flipH="1">
              <a:off x="2052293" y="2674544"/>
              <a:ext cx="792162" cy="574675"/>
            </a:xfrm>
            <a:prstGeom prst="bentConnector3">
              <a:avLst>
                <a:gd name="adj1" fmla="val 49898"/>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85" name="Picture 37" descr="earth_connectio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64840" y="3286526"/>
              <a:ext cx="503237" cy="50323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38"/>
            <p:cNvGrpSpPr>
              <a:grpSpLocks/>
            </p:cNvGrpSpPr>
            <p:nvPr/>
          </p:nvGrpSpPr>
          <p:grpSpPr bwMode="auto">
            <a:xfrm>
              <a:off x="6806065" y="1773638"/>
              <a:ext cx="574675" cy="574675"/>
              <a:chOff x="2361" y="1641"/>
              <a:chExt cx="1037" cy="1037"/>
            </a:xfrm>
          </p:grpSpPr>
          <p:pic>
            <p:nvPicPr>
              <p:cNvPr id="2087" name="Picture 39" descr="book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1" y="1641"/>
                <a:ext cx="1037" cy="1037"/>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cloc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5" y="2115"/>
                <a:ext cx="563" cy="5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41"/>
            <p:cNvGrpSpPr>
              <a:grpSpLocks/>
            </p:cNvGrpSpPr>
            <p:nvPr/>
          </p:nvGrpSpPr>
          <p:grpSpPr bwMode="auto">
            <a:xfrm>
              <a:off x="7814127" y="1773638"/>
              <a:ext cx="574675" cy="574675"/>
              <a:chOff x="2361" y="1641"/>
              <a:chExt cx="1037" cy="1037"/>
            </a:xfrm>
          </p:grpSpPr>
          <p:pic>
            <p:nvPicPr>
              <p:cNvPr id="2090" name="Picture 42" descr="book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1" y="1641"/>
                <a:ext cx="1037" cy="1037"/>
              </a:xfrm>
              <a:prstGeom prst="rect">
                <a:avLst/>
              </a:prstGeom>
              <a:noFill/>
              <a:extLst>
                <a:ext uri="{909E8E84-426E-40DD-AFC4-6F175D3DCCD1}">
                  <a14:hiddenFill xmlns:a14="http://schemas.microsoft.com/office/drawing/2010/main">
                    <a:solidFill>
                      <a:srgbClr val="FFFFFF"/>
                    </a:solidFill>
                  </a14:hiddenFill>
                </a:ext>
              </a:extLst>
            </p:spPr>
          </p:pic>
          <p:pic>
            <p:nvPicPr>
              <p:cNvPr id="2091" name="Picture 43" descr="cloc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5" y="2115"/>
                <a:ext cx="563" cy="563"/>
              </a:xfrm>
              <a:prstGeom prst="rect">
                <a:avLst/>
              </a:prstGeom>
              <a:noFill/>
              <a:extLst>
                <a:ext uri="{909E8E84-426E-40DD-AFC4-6F175D3DCCD1}">
                  <a14:hiddenFill xmlns:a14="http://schemas.microsoft.com/office/drawing/2010/main">
                    <a:solidFill>
                      <a:srgbClr val="FFFFFF"/>
                    </a:solidFill>
                  </a14:hiddenFill>
                </a:ext>
              </a:extLst>
            </p:spPr>
          </p:pic>
        </p:grpSp>
        <p:pic>
          <p:nvPicPr>
            <p:cNvPr id="2092" name="Picture 44" descr="earth_connectio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99873" y="3286526"/>
              <a:ext cx="503238" cy="50323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45"/>
            <p:cNvSpPr>
              <a:spLocks noChangeArrowheads="1"/>
            </p:cNvSpPr>
            <p:nvPr/>
          </p:nvSpPr>
          <p:spPr bwMode="auto">
            <a:xfrm>
              <a:off x="7143968" y="3718322"/>
              <a:ext cx="141333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t" anchorCtr="0" compatLnSpc="1">
              <a:prstTxWarp prst="textNoShape">
                <a:avLst/>
              </a:prstTxWarp>
              <a:spAutoFit/>
            </a:bodyPr>
            <a:lstStyle/>
            <a:p>
              <a:pPr algn="ctr" fontAlgn="base">
                <a:spcBef>
                  <a:spcPts val="500"/>
                </a:spcBef>
                <a:spcAft>
                  <a:spcPct val="0"/>
                </a:spcAft>
              </a:pPr>
              <a:r>
                <a:rPr lang="en-GB" sz="1600" dirty="0">
                  <a:latin typeface="Arial" pitchFamily="34" charset="0"/>
                  <a:cs typeface="Arial" pitchFamily="34" charset="0"/>
                </a:rPr>
                <a:t>Web services</a:t>
              </a:r>
              <a:endParaRPr lang="en-GB" dirty="0">
                <a:latin typeface="Arial" pitchFamily="34" charset="0"/>
                <a:cs typeface="Arial" pitchFamily="34" charset="0"/>
              </a:endParaRPr>
            </a:p>
          </p:txBody>
        </p:sp>
        <p:sp>
          <p:nvSpPr>
            <p:cNvPr id="23" name="Text Box 20"/>
            <p:cNvSpPr txBox="1">
              <a:spLocks noChangeArrowheads="1"/>
            </p:cNvSpPr>
            <p:nvPr/>
          </p:nvSpPr>
          <p:spPr bwMode="auto">
            <a:xfrm>
              <a:off x="7020373" y="2349897"/>
              <a:ext cx="1150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lang="en-GB" sz="1600" dirty="0">
                  <a:latin typeface="Arial" pitchFamily="34" charset="0"/>
                  <a:cs typeface="Arial" pitchFamily="34" charset="0"/>
                </a:rPr>
                <a:t>Models</a:t>
              </a:r>
              <a:endParaRPr lang="en-GB" dirty="0">
                <a:latin typeface="Arial" pitchFamily="34" charset="0"/>
                <a:cs typeface="Arial" pitchFamily="34" charset="0"/>
              </a:endParaRPr>
            </a:p>
          </p:txBody>
        </p:sp>
        <p:pic>
          <p:nvPicPr>
            <p:cNvPr id="2095" name="Picture 47" descr="woman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04252" y="1052913"/>
              <a:ext cx="576263" cy="576263"/>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user1_mobilephon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11861" y="3357959"/>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097" name="Picture 49" descr="workplac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97890" y="1738709"/>
              <a:ext cx="827087" cy="827088"/>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descr="server_earth"/>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32365" y="3524651"/>
              <a:ext cx="841375" cy="84137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51"/>
            <p:cNvSpPr>
              <a:spLocks noChangeArrowheads="1"/>
            </p:cNvSpPr>
            <p:nvPr/>
          </p:nvSpPr>
          <p:spPr bwMode="auto">
            <a:xfrm>
              <a:off x="4643812" y="5661426"/>
              <a:ext cx="576262" cy="43338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p>
              <a:endParaRPr lang="en-GB" dirty="0"/>
            </a:p>
          </p:txBody>
        </p:sp>
        <p:pic>
          <p:nvPicPr>
            <p:cNvPr id="2100" name="Picture 52" descr="control_panel"/>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715249" y="5661426"/>
              <a:ext cx="433388" cy="433387"/>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20"/>
            <p:cNvSpPr txBox="1">
              <a:spLocks noChangeArrowheads="1"/>
            </p:cNvSpPr>
            <p:nvPr/>
          </p:nvSpPr>
          <p:spPr bwMode="auto">
            <a:xfrm>
              <a:off x="4067623" y="2445147"/>
              <a:ext cx="15128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lang="en-GB" sz="1600" dirty="0">
                  <a:latin typeface="Arial" pitchFamily="34" charset="0"/>
                  <a:cs typeface="Arial" pitchFamily="34" charset="0"/>
                </a:rPr>
                <a:t>2D Editor</a:t>
              </a:r>
              <a:endParaRPr lang="en-GB" dirty="0">
                <a:latin typeface="Arial" pitchFamily="34" charset="0"/>
                <a:cs typeface="Arial" pitchFamily="34" charset="0"/>
              </a:endParaRPr>
            </a:p>
          </p:txBody>
        </p:sp>
        <p:cxnSp>
          <p:nvCxnSpPr>
            <p:cNvPr id="2105" name="AutoShape 32"/>
            <p:cNvCxnSpPr>
              <a:cxnSpLocks noChangeShapeType="1"/>
              <a:endCxn id="63" idx="2"/>
            </p:cNvCxnSpPr>
            <p:nvPr/>
          </p:nvCxnSpPr>
          <p:spPr bwMode="auto">
            <a:xfrm rot="5400000" flipH="1" flipV="1">
              <a:off x="1465153" y="2811878"/>
              <a:ext cx="911227" cy="478960"/>
            </a:xfrm>
            <a:prstGeom prst="bentConnector3">
              <a:avLst>
                <a:gd name="adj1" fmla="val 50000"/>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sp>
          <p:nvSpPr>
            <p:cNvPr id="27" name="AutoShape 58"/>
            <p:cNvSpPr>
              <a:spLocks noChangeArrowheads="1"/>
            </p:cNvSpPr>
            <p:nvPr/>
          </p:nvSpPr>
          <p:spPr bwMode="auto">
            <a:xfrm rot="5400000">
              <a:off x="5004250" y="-963215"/>
              <a:ext cx="287337" cy="7777162"/>
            </a:xfrm>
            <a:prstGeom prst="can">
              <a:avLst>
                <a:gd name="adj" fmla="val 49622"/>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92075" tIns="46038" rIns="92075" bIns="46038" numCol="1" anchor="ctr" anchorCtr="0" compatLnSpc="1">
              <a:prstTxWarp prst="textNoShape">
                <a:avLst/>
              </a:prstTxWarp>
            </a:bodyPr>
            <a:lstStyle/>
            <a:p>
              <a:pPr algn="ctr" fontAlgn="base">
                <a:spcBef>
                  <a:spcPts val="500"/>
                </a:spcBef>
                <a:spcAft>
                  <a:spcPct val="0"/>
                </a:spcAft>
              </a:pPr>
              <a:r>
                <a:rPr lang="en-GB" dirty="0">
                  <a:latin typeface="Arial" pitchFamily="34" charset="0"/>
                  <a:cs typeface="Arial" pitchFamily="34" charset="0"/>
                </a:rPr>
                <a:t>Publish/Subscribe Enterprise Bus</a:t>
              </a:r>
            </a:p>
          </p:txBody>
        </p:sp>
        <p:cxnSp>
          <p:nvCxnSpPr>
            <p:cNvPr id="2107" name="AutoShape 31"/>
            <p:cNvCxnSpPr>
              <a:cxnSpLocks noChangeShapeType="1"/>
            </p:cNvCxnSpPr>
            <p:nvPr/>
          </p:nvCxnSpPr>
          <p:spPr bwMode="auto">
            <a:xfrm rot="5400000" flipH="1">
              <a:off x="3021390" y="4996260"/>
              <a:ext cx="9525" cy="1060450"/>
            </a:xfrm>
            <a:prstGeom prst="bentConnector3">
              <a:avLst>
                <a:gd name="adj1" fmla="val 5166667"/>
              </a:avLst>
            </a:prstGeom>
            <a:noFill/>
            <a:ln w="19050">
              <a:solidFill>
                <a:schemeClr val="tx1"/>
              </a:solidFill>
              <a:miter lim="800000"/>
              <a:headEnd/>
              <a:tailEnd/>
            </a:ln>
            <a:extLst>
              <a:ext uri="{909E8E84-426E-40DD-AFC4-6F175D3DCCD1}">
                <a14:hiddenFill xmlns:a14="http://schemas.microsoft.com/office/drawing/2010/main">
                  <a:noFill/>
                </a14:hiddenFill>
              </a:ext>
            </a:extLst>
          </p:spPr>
        </p:cxnSp>
        <p:pic>
          <p:nvPicPr>
            <p:cNvPr id="2114" name="Picture 66"/>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276256" y="1215802"/>
              <a:ext cx="1113556" cy="648072"/>
            </a:xfrm>
            <a:prstGeom prst="rect">
              <a:avLst/>
            </a:prstGeom>
            <a:noFill/>
            <a:ln>
              <a:noFill/>
            </a:ln>
            <a:effectLst/>
            <a:scene3d>
              <a:camera prst="isometricOffAxis1Righ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Line 60"/>
            <p:cNvSpPr>
              <a:spLocks noChangeShapeType="1"/>
            </p:cNvSpPr>
            <p:nvPr/>
          </p:nvSpPr>
          <p:spPr bwMode="auto">
            <a:xfrm>
              <a:off x="1732411" y="4334272"/>
              <a:ext cx="0" cy="6477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dirty="0"/>
            </a:p>
          </p:txBody>
        </p:sp>
        <p:sp>
          <p:nvSpPr>
            <p:cNvPr id="29" name="AutoShape 61"/>
            <p:cNvSpPr>
              <a:spLocks noChangeArrowheads="1"/>
            </p:cNvSpPr>
            <p:nvPr/>
          </p:nvSpPr>
          <p:spPr bwMode="auto">
            <a:xfrm rot="5400000">
              <a:off x="3959677" y="2386410"/>
              <a:ext cx="287337" cy="5256212"/>
            </a:xfrm>
            <a:prstGeom prst="can">
              <a:avLst>
                <a:gd name="adj" fmla="val 3353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lIns="92075" tIns="46038" rIns="92075" bIns="46038" numCol="1" anchor="ctr" anchorCtr="0" compatLnSpc="1">
              <a:prstTxWarp prst="textNoShape">
                <a:avLst/>
              </a:prstTxWarp>
            </a:bodyPr>
            <a:lstStyle/>
            <a:p>
              <a:pPr algn="ctr" fontAlgn="base">
                <a:spcBef>
                  <a:spcPts val="500"/>
                </a:spcBef>
                <a:spcAft>
                  <a:spcPct val="0"/>
                </a:spcAft>
              </a:pPr>
              <a:r>
                <a:rPr lang="en-GB" dirty="0">
                  <a:latin typeface="Arial" pitchFamily="34" charset="0"/>
                  <a:cs typeface="Arial" pitchFamily="34" charset="0"/>
                </a:rPr>
                <a:t>Public Internet (+ </a:t>
              </a:r>
              <a:r>
                <a:rPr lang="en-GB" dirty="0" err="1">
                  <a:latin typeface="Arial" pitchFamily="34" charset="0"/>
                  <a:cs typeface="Arial" pitchFamily="34" charset="0"/>
                </a:rPr>
                <a:t>authN</a:t>
              </a:r>
              <a:r>
                <a:rPr lang="en-GB" dirty="0">
                  <a:latin typeface="Arial" pitchFamily="34" charset="0"/>
                  <a:cs typeface="Arial" pitchFamily="34" charset="0"/>
                </a:rPr>
                <a:t>/</a:t>
              </a:r>
              <a:r>
                <a:rPr lang="en-GB" dirty="0" err="1">
                  <a:latin typeface="Arial" pitchFamily="34" charset="0"/>
                  <a:cs typeface="Arial" pitchFamily="34" charset="0"/>
                </a:rPr>
                <a:t>authZ</a:t>
              </a:r>
              <a:r>
                <a:rPr lang="en-GB" dirty="0">
                  <a:latin typeface="Arial" pitchFamily="34" charset="0"/>
                  <a:cs typeface="Arial" pitchFamily="34" charset="0"/>
                </a:rPr>
                <a:t>)</a:t>
              </a:r>
            </a:p>
          </p:txBody>
        </p:sp>
        <p:sp>
          <p:nvSpPr>
            <p:cNvPr id="2049" name="Rectangle 2048"/>
            <p:cNvSpPr/>
            <p:nvPr/>
          </p:nvSpPr>
          <p:spPr>
            <a:xfrm>
              <a:off x="3359678" y="1196756"/>
              <a:ext cx="924292" cy="646331"/>
            </a:xfrm>
            <a:prstGeom prst="rect">
              <a:avLst/>
            </a:prstGeom>
            <a:scene3d>
              <a:camera prst="isometricOffAxis1Right"/>
              <a:lightRig rig="threePt" dir="t"/>
            </a:scene3d>
          </p:spPr>
          <p:txBody>
            <a:bodyPr wrap="none">
              <a:spAutoFit/>
            </a:bodyPr>
            <a:lstStyle/>
            <a:p>
              <a:pPr algn="ctr"/>
              <a:r>
                <a:rPr lang="en-GB" dirty="0">
                  <a:solidFill>
                    <a:schemeClr val="bg1"/>
                  </a:solidFill>
                  <a:latin typeface="Arial" pitchFamily="34" charset="0"/>
                  <a:cs typeface="Arial" pitchFamily="34" charset="0"/>
                </a:rPr>
                <a:t>3D </a:t>
              </a:r>
            </a:p>
            <a:p>
              <a:pPr algn="ctr"/>
              <a:r>
                <a:rPr lang="en-GB" dirty="0">
                  <a:solidFill>
                    <a:schemeClr val="bg1"/>
                  </a:solidFill>
                  <a:latin typeface="Arial" pitchFamily="34" charset="0"/>
                  <a:cs typeface="Arial" pitchFamily="34" charset="0"/>
                </a:rPr>
                <a:t>Visuals</a:t>
              </a:r>
              <a:endParaRPr lang="en-GB" dirty="0">
                <a:solidFill>
                  <a:schemeClr val="bg1"/>
                </a:solidFill>
              </a:endParaRPr>
            </a:p>
          </p:txBody>
        </p:sp>
        <p:pic>
          <p:nvPicPr>
            <p:cNvPr id="63" name="Picture 2" descr="http://www.techfresh.net/wp-content/uploads/2011/11/samsung-sur40-pre-ord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633843" y="1708762"/>
              <a:ext cx="1052798" cy="8869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8970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350" y="1052736"/>
            <a:ext cx="7272338" cy="720000"/>
          </a:xfrm>
        </p:spPr>
        <p:txBody>
          <a:bodyPr/>
          <a:lstStyle/>
          <a:p>
            <a:r>
              <a:rPr lang="en-GB" dirty="0" smtClean="0"/>
              <a:t>Basic building blocks</a:t>
            </a:r>
            <a:endParaRPr lang="en-GB" dirty="0"/>
          </a:p>
        </p:txBody>
      </p:sp>
      <p:sp>
        <p:nvSpPr>
          <p:cNvPr id="3" name="Content Placeholder 2"/>
          <p:cNvSpPr>
            <a:spLocks noGrp="1"/>
          </p:cNvSpPr>
          <p:nvPr>
            <p:ph idx="1"/>
          </p:nvPr>
        </p:nvSpPr>
        <p:spPr>
          <a:xfrm>
            <a:off x="1369679" y="1626768"/>
            <a:ext cx="7272338" cy="4182150"/>
          </a:xfrm>
        </p:spPr>
        <p:txBody>
          <a:bodyPr/>
          <a:lstStyle/>
          <a:p>
            <a:pPr>
              <a:lnSpc>
                <a:spcPct val="150000"/>
              </a:lnSpc>
            </a:pPr>
            <a:r>
              <a:rPr lang="en-GB" sz="2000" b="1" dirty="0"/>
              <a:t>Map component (ESRI)</a:t>
            </a:r>
            <a:r>
              <a:rPr lang="en-GB" sz="2400" dirty="0"/>
              <a:t/>
            </a:r>
            <a:br>
              <a:rPr lang="en-GB" sz="2400" dirty="0"/>
            </a:br>
            <a:r>
              <a:rPr lang="en-GB" sz="1600" b="1" dirty="0"/>
              <a:t>Base layers: </a:t>
            </a:r>
            <a:r>
              <a:rPr lang="en-GB" sz="1600" dirty="0"/>
              <a:t>Google, Bing, Yahoo, ESRI, OSM.... </a:t>
            </a:r>
            <a:br>
              <a:rPr lang="en-GB" sz="1600" dirty="0"/>
            </a:br>
            <a:r>
              <a:rPr lang="en-GB" sz="1600" b="1" dirty="0"/>
              <a:t>WMS layers: </a:t>
            </a:r>
            <a:r>
              <a:rPr lang="en-GB" sz="1600" dirty="0" err="1"/>
              <a:t>Buienradar</a:t>
            </a:r>
            <a:r>
              <a:rPr lang="en-GB" sz="1600" dirty="0"/>
              <a:t>, BAG, PDOK, </a:t>
            </a:r>
            <a:r>
              <a:rPr lang="en-GB" sz="1600" dirty="0" err="1"/>
              <a:t>Panoramio</a:t>
            </a:r>
            <a:r>
              <a:rPr lang="en-GB" sz="1600" dirty="0"/>
              <a:t>…</a:t>
            </a:r>
            <a:br>
              <a:rPr lang="en-GB" sz="1600" dirty="0"/>
            </a:br>
            <a:r>
              <a:rPr lang="en-GB" sz="1600" b="1" dirty="0" err="1"/>
              <a:t>PostGIS</a:t>
            </a:r>
            <a:r>
              <a:rPr lang="en-GB" sz="1600" b="1" dirty="0"/>
              <a:t> layers: </a:t>
            </a:r>
            <a:r>
              <a:rPr lang="en-GB" sz="1600" dirty="0"/>
              <a:t>Based on an SQL query</a:t>
            </a:r>
            <a:br>
              <a:rPr lang="en-GB" sz="1600" dirty="0"/>
            </a:br>
            <a:endParaRPr lang="en-GB" sz="1600" dirty="0"/>
          </a:p>
          <a:p>
            <a:r>
              <a:rPr lang="en-GB" sz="2000" b="1" dirty="0"/>
              <a:t>Bookmarks and Dashboards</a:t>
            </a:r>
            <a:r>
              <a:rPr lang="en-GB" sz="2000" dirty="0"/>
              <a:t/>
            </a:r>
            <a:br>
              <a:rPr lang="en-GB" sz="2000" dirty="0"/>
            </a:br>
            <a:r>
              <a:rPr lang="en-GB" sz="1600" dirty="0"/>
              <a:t>To return to locations easily, including selected layers.</a:t>
            </a:r>
            <a:r>
              <a:rPr lang="en-GB" sz="2000" dirty="0"/>
              <a:t/>
            </a:r>
            <a:br>
              <a:rPr lang="en-GB" sz="2000" dirty="0"/>
            </a:br>
            <a:endParaRPr lang="en-GB" sz="2000" dirty="0"/>
          </a:p>
          <a:p>
            <a:r>
              <a:rPr lang="en-GB" sz="2000" b="1" dirty="0"/>
              <a:t>Multi-touch interaction</a:t>
            </a:r>
            <a:r>
              <a:rPr lang="en-GB" sz="1400" dirty="0"/>
              <a:t/>
            </a:r>
            <a:br>
              <a:rPr lang="en-GB" sz="1400" dirty="0"/>
            </a:br>
            <a:r>
              <a:rPr lang="en-GB" sz="1600" dirty="0"/>
              <a:t>Support for (multi-)touch as well as mouse interaction on Windows 7 &amp; 8</a:t>
            </a:r>
            <a:r>
              <a:rPr lang="en-GB" dirty="0" smtClean="0"/>
              <a:t>.</a:t>
            </a:r>
          </a:p>
          <a:p>
            <a:endParaRPr lang="en-GB" sz="1600" dirty="0"/>
          </a:p>
          <a:p>
            <a:r>
              <a:rPr lang="en-GB" sz="2000" b="1" dirty="0"/>
              <a:t>Modularity</a:t>
            </a:r>
            <a:r>
              <a:rPr lang="en-GB" sz="1600" dirty="0"/>
              <a:t/>
            </a:r>
            <a:br>
              <a:rPr lang="en-GB" sz="1600" dirty="0"/>
            </a:br>
            <a:r>
              <a:rPr lang="en-GB" sz="1600" dirty="0"/>
              <a:t>Every application is modular. Using a plugin structure, new tools, map layers, models etc. can be added.</a:t>
            </a:r>
            <a:endParaRPr lang="en-GB" sz="2400"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718" t="32452" r="79537" b="35391"/>
          <a:stretch/>
        </p:blipFill>
        <p:spPr bwMode="auto">
          <a:xfrm>
            <a:off x="6485631" y="1342806"/>
            <a:ext cx="2160240" cy="253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http://www.gotoandlearn.com/thumbs/gesture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10" y="4797158"/>
            <a:ext cx="1190625"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525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Basic building blocks 2</a:t>
            </a:r>
            <a:endParaRPr lang="en-GB" dirty="0"/>
          </a:p>
        </p:txBody>
      </p:sp>
      <p:sp>
        <p:nvSpPr>
          <p:cNvPr id="3" name="Tijdelijke aanduiding voor inhoud 2"/>
          <p:cNvSpPr>
            <a:spLocks noGrp="1"/>
          </p:cNvSpPr>
          <p:nvPr>
            <p:ph idx="1"/>
          </p:nvPr>
        </p:nvSpPr>
        <p:spPr>
          <a:xfrm>
            <a:off x="1403350" y="2204864"/>
            <a:ext cx="7272338" cy="4182150"/>
          </a:xfrm>
        </p:spPr>
        <p:txBody>
          <a:bodyPr/>
          <a:lstStyle/>
          <a:p>
            <a:r>
              <a:rPr lang="en-GB" b="1" dirty="0" smtClean="0"/>
              <a:t>Points of interest layers</a:t>
            </a:r>
            <a:br>
              <a:rPr lang="en-GB" b="1" dirty="0" smtClean="0"/>
            </a:br>
            <a:r>
              <a:rPr lang="en-GB" dirty="0" smtClean="0"/>
              <a:t>Create your own layer definitions in XML</a:t>
            </a:r>
            <a:br>
              <a:rPr lang="en-GB" dirty="0" smtClean="0"/>
            </a:br>
            <a:endParaRPr lang="en-GB" dirty="0" smtClean="0"/>
          </a:p>
          <a:p>
            <a:r>
              <a:rPr lang="en-GB" b="1" dirty="0" smtClean="0"/>
              <a:t>Time-based events</a:t>
            </a:r>
            <a:br>
              <a:rPr lang="en-GB" b="1" dirty="0" smtClean="0"/>
            </a:br>
            <a:r>
              <a:rPr lang="en-GB" dirty="0" smtClean="0"/>
              <a:t>Similar to timeline.js, visualise </a:t>
            </a:r>
            <a:br>
              <a:rPr lang="en-GB" dirty="0" smtClean="0"/>
            </a:br>
            <a:r>
              <a:rPr lang="en-GB" dirty="0" smtClean="0"/>
              <a:t>events on the timeline.</a:t>
            </a:r>
          </a:p>
          <a:p>
            <a:endParaRPr lang="en-GB" b="1" dirty="0" smtClean="0"/>
          </a:p>
          <a:p>
            <a:r>
              <a:rPr lang="en-GB" b="1" dirty="0" smtClean="0"/>
              <a:t>Presentation of content</a:t>
            </a:r>
            <a:br>
              <a:rPr lang="en-GB" b="1" dirty="0" smtClean="0"/>
            </a:br>
            <a:r>
              <a:rPr lang="en-GB" dirty="0" smtClean="0"/>
              <a:t>Show media in a folder structure,</a:t>
            </a:r>
            <a:br>
              <a:rPr lang="en-GB" dirty="0" smtClean="0"/>
            </a:br>
            <a:r>
              <a:rPr lang="en-GB" dirty="0" smtClean="0"/>
              <a:t>push to </a:t>
            </a:r>
            <a:r>
              <a:rPr lang="en-GB" dirty="0" err="1" smtClean="0"/>
              <a:t>SecondScreen</a:t>
            </a:r>
            <a:r>
              <a:rPr lang="en-GB" dirty="0" smtClean="0"/>
              <a:t>, share with QR code. </a:t>
            </a:r>
            <a:br>
              <a:rPr lang="en-GB" dirty="0" smtClean="0"/>
            </a:br>
            <a:r>
              <a:rPr lang="en-GB" dirty="0" smtClean="0"/>
              <a:t>Can be linked to a </a:t>
            </a:r>
            <a:r>
              <a:rPr lang="en-GB" dirty="0" err="1" smtClean="0"/>
              <a:t>PoI</a:t>
            </a:r>
            <a:r>
              <a:rPr lang="en-GB" dirty="0" smtClean="0"/>
              <a:t>, e.g. floor plans.</a:t>
            </a:r>
            <a:r>
              <a:rPr lang="en-GB" b="1" dirty="0" smtClean="0"/>
              <a:t/>
            </a:r>
            <a:br>
              <a:rPr lang="en-GB" b="1" dirty="0" smtClean="0"/>
            </a:br>
            <a:endParaRPr lang="en-GB" b="1" dirty="0" smtClean="0"/>
          </a:p>
        </p:txBody>
      </p:sp>
      <p:pic>
        <p:nvPicPr>
          <p:cNvPr id="5" name="Afbeelding 4"/>
          <p:cNvPicPr>
            <a:picLocks noChangeAspect="1"/>
          </p:cNvPicPr>
          <p:nvPr/>
        </p:nvPicPr>
        <p:blipFill>
          <a:blip r:embed="rId2"/>
          <a:stretch>
            <a:fillRect/>
          </a:stretch>
        </p:blipFill>
        <p:spPr>
          <a:xfrm>
            <a:off x="5004054" y="1575154"/>
            <a:ext cx="4036207" cy="975292"/>
          </a:xfrm>
          <a:prstGeom prst="rect">
            <a:avLst/>
          </a:prstGeom>
        </p:spPr>
      </p:pic>
      <p:pic>
        <p:nvPicPr>
          <p:cNvPr id="9" name="Afbeelding 8"/>
          <p:cNvPicPr>
            <a:picLocks noChangeAspect="1"/>
          </p:cNvPicPr>
          <p:nvPr/>
        </p:nvPicPr>
        <p:blipFill>
          <a:blip r:embed="rId3"/>
          <a:stretch>
            <a:fillRect/>
          </a:stretch>
        </p:blipFill>
        <p:spPr>
          <a:xfrm>
            <a:off x="6660238" y="4578567"/>
            <a:ext cx="2380023" cy="2180858"/>
          </a:xfrm>
          <a:prstGeom prst="rect">
            <a:avLst/>
          </a:prstGeom>
        </p:spPr>
      </p:pic>
      <p:pic>
        <p:nvPicPr>
          <p:cNvPr id="7" name="Picture 2" descr="C:\Users\Erik\AppData\Local\Packages\microsoft.windowscommunicationsapps_8wekyb3d8bbwe\AC\Temp\{8AD6B8CA-ADA7-43B3-9877-6CE702DAE80E}.tmp"/>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272" t="26748" r="32206"/>
          <a:stretch/>
        </p:blipFill>
        <p:spPr bwMode="auto">
          <a:xfrm>
            <a:off x="5004048" y="2928120"/>
            <a:ext cx="2160240" cy="236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891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3212976"/>
            <a:ext cx="7272338" cy="720000"/>
          </a:xfrm>
        </p:spPr>
        <p:txBody>
          <a:bodyPr/>
          <a:lstStyle/>
          <a:p>
            <a:pPr algn="ctr"/>
            <a:r>
              <a:rPr lang="en-GB" dirty="0" smtClean="0"/>
              <a:t>Examples of applications</a:t>
            </a:r>
            <a:endParaRPr lang="en-GB" dirty="0"/>
          </a:p>
        </p:txBody>
      </p:sp>
    </p:spTree>
    <p:extLst>
      <p:ext uri="{BB962C8B-B14F-4D97-AF65-F5344CB8AC3E}">
        <p14:creationId xmlns:p14="http://schemas.microsoft.com/office/powerpoint/2010/main" val="31216324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Interfacing with external applications</a:t>
            </a:r>
            <a:endParaRPr lang="en-GB" dirty="0"/>
          </a:p>
        </p:txBody>
      </p:sp>
      <p:sp>
        <p:nvSpPr>
          <p:cNvPr id="3" name="Tijdelijke aanduiding voor inhoud 2"/>
          <p:cNvSpPr>
            <a:spLocks noGrp="1"/>
          </p:cNvSpPr>
          <p:nvPr>
            <p:ph idx="1"/>
          </p:nvPr>
        </p:nvSpPr>
        <p:spPr/>
        <p:txBody>
          <a:bodyPr/>
          <a:lstStyle/>
          <a:p>
            <a:r>
              <a:rPr lang="en-GB" b="1" dirty="0" smtClean="0"/>
              <a:t>Plugins control</a:t>
            </a:r>
            <a:br>
              <a:rPr lang="en-GB" b="1" dirty="0" smtClean="0"/>
            </a:br>
            <a:r>
              <a:rPr lang="en-GB" dirty="0" smtClean="0"/>
              <a:t>Turn plugins on/off. Dynamically load new </a:t>
            </a:r>
            <a:br>
              <a:rPr lang="en-GB" dirty="0" smtClean="0"/>
            </a:br>
            <a:r>
              <a:rPr lang="en-GB" dirty="0" smtClean="0"/>
              <a:t>plugins. Start other programs.</a:t>
            </a:r>
            <a:endParaRPr lang="en-GB" b="1" dirty="0" smtClean="0"/>
          </a:p>
          <a:p>
            <a:endParaRPr lang="en-GB" dirty="0" smtClean="0"/>
          </a:p>
          <a:p>
            <a:endParaRPr lang="en-GB" dirty="0" smtClean="0"/>
          </a:p>
          <a:p>
            <a:r>
              <a:rPr lang="en-GB" b="1" dirty="0" smtClean="0"/>
              <a:t>Interact with other apps</a:t>
            </a:r>
          </a:p>
          <a:p>
            <a:pPr marL="185738" lvl="1" indent="0">
              <a:buNone/>
            </a:pPr>
            <a:r>
              <a:rPr lang="en-GB" dirty="0" smtClean="0"/>
              <a:t>Either based on the </a:t>
            </a:r>
            <a:r>
              <a:rPr lang="en-GB" dirty="0" err="1" smtClean="0"/>
              <a:t>CommonSense</a:t>
            </a:r>
            <a:r>
              <a:rPr lang="en-GB" dirty="0" smtClean="0"/>
              <a:t> framework, or by interacting with the IMB bus, e.g. </a:t>
            </a:r>
            <a:r>
              <a:rPr lang="en-GB" dirty="0" err="1" smtClean="0"/>
              <a:t>SecondScreen</a:t>
            </a:r>
            <a:r>
              <a:rPr lang="en-GB" dirty="0" smtClean="0"/>
              <a:t> (Google Earth wrapper), EVE/</a:t>
            </a:r>
            <a:r>
              <a:rPr lang="en-GB" dirty="0" err="1" smtClean="0"/>
              <a:t>Havok</a:t>
            </a:r>
            <a:r>
              <a:rPr lang="en-GB" dirty="0" smtClean="0"/>
              <a:t>, </a:t>
            </a:r>
            <a:r>
              <a:rPr lang="en-GB" dirty="0" err="1" smtClean="0"/>
              <a:t>ScreenCappy</a:t>
            </a:r>
            <a:r>
              <a:rPr lang="en-GB" dirty="0" smtClean="0"/>
              <a:t>… </a:t>
            </a:r>
            <a:br>
              <a:rPr lang="en-GB" dirty="0" smtClean="0"/>
            </a:br>
            <a:r>
              <a:rPr lang="en-GB" b="1" dirty="0" smtClean="0"/>
              <a:t>Sims: </a:t>
            </a:r>
            <a:r>
              <a:rPr lang="en-GB" dirty="0" smtClean="0"/>
              <a:t>VBS2, JROADS</a:t>
            </a:r>
          </a:p>
          <a:p>
            <a:pPr marL="185738" lvl="1" indent="0">
              <a:buNone/>
            </a:pPr>
            <a:endParaRPr lang="en-GB" dirty="0"/>
          </a:p>
        </p:txBody>
      </p:sp>
      <p:pic>
        <p:nvPicPr>
          <p:cNvPr id="6" name="Afbeelding 5"/>
          <p:cNvPicPr>
            <a:picLocks noChangeAspect="1"/>
          </p:cNvPicPr>
          <p:nvPr/>
        </p:nvPicPr>
        <p:blipFill>
          <a:blip r:embed="rId2"/>
          <a:stretch>
            <a:fillRect/>
          </a:stretch>
        </p:blipFill>
        <p:spPr>
          <a:xfrm>
            <a:off x="5716800" y="5229206"/>
            <a:ext cx="3391194" cy="777307"/>
          </a:xfrm>
          <a:prstGeom prst="rect">
            <a:avLst/>
          </a:prstGeom>
        </p:spPr>
      </p:pic>
      <p:pic>
        <p:nvPicPr>
          <p:cNvPr id="7" name="Afbeelding 6"/>
          <p:cNvPicPr>
            <a:picLocks noChangeAspect="1"/>
          </p:cNvPicPr>
          <p:nvPr/>
        </p:nvPicPr>
        <p:blipFill>
          <a:blip r:embed="rId3"/>
          <a:stretch>
            <a:fillRect/>
          </a:stretch>
        </p:blipFill>
        <p:spPr>
          <a:xfrm>
            <a:off x="5921216" y="1923840"/>
            <a:ext cx="3222784" cy="1821936"/>
          </a:xfrm>
          <a:prstGeom prst="rect">
            <a:avLst/>
          </a:prstGeom>
        </p:spPr>
      </p:pic>
    </p:spTree>
    <p:extLst>
      <p:ext uri="{BB962C8B-B14F-4D97-AF65-F5344CB8AC3E}">
        <p14:creationId xmlns:p14="http://schemas.microsoft.com/office/powerpoint/2010/main" val="2149369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tools</a:t>
            </a:r>
            <a:endParaRPr lang="en-GB" dirty="0"/>
          </a:p>
        </p:txBody>
      </p:sp>
      <p:sp>
        <p:nvSpPr>
          <p:cNvPr id="3" name="Content Placeholder 2"/>
          <p:cNvSpPr>
            <a:spLocks noGrp="1"/>
          </p:cNvSpPr>
          <p:nvPr>
            <p:ph idx="1"/>
          </p:nvPr>
        </p:nvSpPr>
        <p:spPr>
          <a:xfrm>
            <a:off x="1403350" y="2204864"/>
            <a:ext cx="5112866" cy="4182150"/>
          </a:xfrm>
        </p:spPr>
        <p:txBody>
          <a:bodyPr/>
          <a:lstStyle/>
          <a:p>
            <a:r>
              <a:rPr lang="en-GB" sz="2000" b="1" dirty="0"/>
              <a:t>Timeline &amp; player</a:t>
            </a:r>
            <a:r>
              <a:rPr lang="en-GB" sz="2400" b="1" dirty="0"/>
              <a:t/>
            </a:r>
            <a:br>
              <a:rPr lang="en-GB" sz="2400" b="1" dirty="0"/>
            </a:br>
            <a:r>
              <a:rPr lang="en-GB" sz="1600" dirty="0"/>
              <a:t>Interactive timeline interface for navigating through time. Sensor data is updated based on focus time.</a:t>
            </a:r>
            <a:endParaRPr lang="en-GB" dirty="0"/>
          </a:p>
          <a:p>
            <a:endParaRPr lang="en-GB" dirty="0" smtClean="0"/>
          </a:p>
          <a:p>
            <a:r>
              <a:rPr lang="en-GB" sz="2000" b="1" dirty="0"/>
              <a:t>Graphs</a:t>
            </a:r>
            <a:br>
              <a:rPr lang="en-GB" sz="2000" b="1" dirty="0"/>
            </a:br>
            <a:r>
              <a:rPr lang="en-GB" sz="1600" dirty="0"/>
              <a:t>Visualisation of sensor data using interactive graphs that can be annotated. </a:t>
            </a:r>
            <a:endParaRPr lang="en-GB" b="1" dirty="0" smtClean="0"/>
          </a:p>
          <a:p>
            <a:endParaRPr lang="en-GB" dirty="0"/>
          </a:p>
          <a:p>
            <a:r>
              <a:rPr lang="en-GB" sz="2000" b="1" dirty="0"/>
              <a:t>Map tools</a:t>
            </a:r>
          </a:p>
          <a:p>
            <a:pPr marL="185738" lvl="1" indent="0">
              <a:buNone/>
            </a:pPr>
            <a:r>
              <a:rPr lang="en-GB" sz="1600" dirty="0"/>
              <a:t>Drawing and annotating on the map, (reverse) geo-referencing, determining distances or field-of-view, routing (for cars and walking)</a:t>
            </a:r>
            <a:r>
              <a:rPr lang="en-GB" sz="2000" b="1" dirty="0"/>
              <a:t/>
            </a:r>
            <a:br>
              <a:rPr lang="en-GB" sz="2000" b="1" dirty="0"/>
            </a:br>
            <a:endParaRPr lang="en-GB" sz="2000" b="1" dirty="0"/>
          </a:p>
          <a:p>
            <a:endParaRPr lang="en-GB" dirty="0"/>
          </a:p>
          <a:p>
            <a:endParaRPr lang="en-GB"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57" t="90179" r="78242"/>
          <a:stretch/>
        </p:blipFill>
        <p:spPr bwMode="auto">
          <a:xfrm>
            <a:off x="4359393" y="1772822"/>
            <a:ext cx="4536504" cy="580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9633" y="2996952"/>
            <a:ext cx="2376264" cy="178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58" t="21151" r="73280" b="35362"/>
          <a:stretch/>
        </p:blipFill>
        <p:spPr bwMode="auto">
          <a:xfrm>
            <a:off x="6542876" y="5157192"/>
            <a:ext cx="235302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5"/>
          <a:stretch>
            <a:fillRect/>
          </a:stretch>
        </p:blipFill>
        <p:spPr>
          <a:xfrm>
            <a:off x="107504" y="1772816"/>
            <a:ext cx="1003864" cy="997780"/>
          </a:xfrm>
          <a:prstGeom prst="rect">
            <a:avLst/>
          </a:prstGeom>
        </p:spPr>
      </p:pic>
    </p:spTree>
    <p:extLst>
      <p:ext uri="{BB962C8B-B14F-4D97-AF65-F5344CB8AC3E}">
        <p14:creationId xmlns:p14="http://schemas.microsoft.com/office/powerpoint/2010/main" val="15531126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Analysis tools (2)</a:t>
            </a:r>
            <a:endParaRPr lang="en-GB" dirty="0"/>
          </a:p>
        </p:txBody>
      </p:sp>
      <p:sp>
        <p:nvSpPr>
          <p:cNvPr id="3" name="Tijdelijke aanduiding voor inhoud 2"/>
          <p:cNvSpPr>
            <a:spLocks noGrp="1"/>
          </p:cNvSpPr>
          <p:nvPr>
            <p:ph idx="1"/>
          </p:nvPr>
        </p:nvSpPr>
        <p:spPr/>
        <p:txBody>
          <a:bodyPr/>
          <a:lstStyle/>
          <a:p>
            <a:r>
              <a:rPr lang="en-GB" b="1" dirty="0" smtClean="0"/>
              <a:t>Multi-Criteria Analysis, easy filtering and highlighting</a:t>
            </a:r>
          </a:p>
          <a:p>
            <a:pPr marL="171450" lvl="1" indent="0">
              <a:buNone/>
            </a:pPr>
            <a:r>
              <a:rPr lang="en-GB" dirty="0" smtClean="0"/>
              <a:t>A </a:t>
            </a:r>
            <a:r>
              <a:rPr lang="en-GB" dirty="0" err="1" smtClean="0"/>
              <a:t>PoI</a:t>
            </a:r>
            <a:r>
              <a:rPr lang="en-GB" dirty="0" smtClean="0"/>
              <a:t> can be filtered/</a:t>
            </a:r>
            <a:r>
              <a:rPr lang="en-GB" dirty="0" err="1" smtClean="0"/>
              <a:t>colored</a:t>
            </a:r>
            <a:r>
              <a:rPr lang="en-GB" dirty="0" smtClean="0"/>
              <a:t> based on static or dynamic properties: style can be manually set or specified in XML.</a:t>
            </a:r>
          </a:p>
          <a:p>
            <a:pPr marL="171450" lvl="1" indent="0">
              <a:buNone/>
            </a:pPr>
            <a:endParaRPr lang="en-GB" dirty="0" smtClean="0"/>
          </a:p>
          <a:p>
            <a:r>
              <a:rPr lang="en-GB" b="1" dirty="0" smtClean="0"/>
              <a:t>Intelligent Points of Interest</a:t>
            </a:r>
          </a:p>
          <a:p>
            <a:pPr marL="171450" lvl="1" indent="0">
              <a:buNone/>
            </a:pPr>
            <a:r>
              <a:rPr lang="en-GB" dirty="0" smtClean="0"/>
              <a:t>A </a:t>
            </a:r>
            <a:r>
              <a:rPr lang="en-GB" dirty="0" err="1" smtClean="0"/>
              <a:t>PoI</a:t>
            </a:r>
            <a:r>
              <a:rPr lang="en-GB" dirty="0" smtClean="0"/>
              <a:t> can be enhanced with its own code, e.g. to </a:t>
            </a:r>
            <a:br>
              <a:rPr lang="en-GB" dirty="0" smtClean="0"/>
            </a:br>
            <a:r>
              <a:rPr lang="en-GB" dirty="0" smtClean="0"/>
              <a:t>draw a zone, show a field-of-view, animation…</a:t>
            </a:r>
          </a:p>
          <a:p>
            <a:endParaRPr lang="en-GB" b="1" dirty="0" smtClean="0"/>
          </a:p>
          <a:p>
            <a:r>
              <a:rPr lang="en-GB" b="1" dirty="0" smtClean="0"/>
              <a:t>Extensive search capabilities</a:t>
            </a:r>
          </a:p>
          <a:p>
            <a:pPr marL="171450" lvl="1" indent="0">
              <a:buNone/>
            </a:pPr>
            <a:r>
              <a:rPr lang="en-GB" dirty="0" smtClean="0"/>
              <a:t>Query Google Places, </a:t>
            </a:r>
            <a:r>
              <a:rPr lang="en-GB" dirty="0" err="1" smtClean="0"/>
              <a:t>DBPedia</a:t>
            </a:r>
            <a:r>
              <a:rPr lang="en-GB" dirty="0" smtClean="0"/>
              <a:t>, and more, and </a:t>
            </a:r>
            <a:br>
              <a:rPr lang="en-GB" dirty="0" smtClean="0"/>
            </a:br>
            <a:r>
              <a:rPr lang="en-GB" dirty="0" smtClean="0"/>
              <a:t>add the results to the map.</a:t>
            </a:r>
          </a:p>
          <a:p>
            <a:pPr marL="0" indent="0">
              <a:buNone/>
            </a:pPr>
            <a:endParaRPr lang="en-GB" b="1" dirty="0"/>
          </a:p>
        </p:txBody>
      </p:sp>
      <p:pic>
        <p:nvPicPr>
          <p:cNvPr id="1026" name="Picture 2" descr="C:\Users\Erik\AppData\Local\Packages\microsoft.windowscommunicationsapps_8wekyb3d8bbwe\AC\Temp\{BBF179AF-33F4-4D84-BF8F-C8A627425C0D}.t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6" y="188640"/>
            <a:ext cx="3356673" cy="18881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Erik\AppData\Local\Packages\microsoft.windowscommunicationsapps_8wekyb3d8bbwe\AC\Temp\{9DC8BA75-A77E-405C-A91E-69A04B8E15D7}.t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5381" y="5489548"/>
            <a:ext cx="2383412" cy="1340669"/>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4"/>
          <a:stretch>
            <a:fillRect/>
          </a:stretch>
        </p:blipFill>
        <p:spPr>
          <a:xfrm>
            <a:off x="7152421" y="3230934"/>
            <a:ext cx="1856372" cy="1943507"/>
          </a:xfrm>
          <a:prstGeom prst="rect">
            <a:avLst/>
          </a:prstGeom>
        </p:spPr>
      </p:pic>
    </p:spTree>
    <p:extLst>
      <p:ext uri="{BB962C8B-B14F-4D97-AF65-F5344CB8AC3E}">
        <p14:creationId xmlns:p14="http://schemas.microsoft.com/office/powerpoint/2010/main" val="3236200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Collaboration and Co-design</a:t>
            </a:r>
            <a:endParaRPr lang="en-GB" dirty="0"/>
          </a:p>
        </p:txBody>
      </p:sp>
      <p:sp>
        <p:nvSpPr>
          <p:cNvPr id="3" name="Content Placeholder 2"/>
          <p:cNvSpPr>
            <a:spLocks noGrp="1"/>
          </p:cNvSpPr>
          <p:nvPr>
            <p:ph idx="1"/>
          </p:nvPr>
        </p:nvSpPr>
        <p:spPr/>
        <p:txBody>
          <a:bodyPr/>
          <a:lstStyle/>
          <a:p>
            <a:r>
              <a:rPr lang="en-GB" sz="2000" b="1" dirty="0"/>
              <a:t>Real-time Remote Viewing</a:t>
            </a:r>
            <a:br>
              <a:rPr lang="en-GB" sz="2000" b="1" dirty="0"/>
            </a:br>
            <a:r>
              <a:rPr lang="en-GB" sz="1600" dirty="0"/>
              <a:t>See who is online, share your view, map and timeline synchronization, sharing of photo’s, video’s, map layers.</a:t>
            </a:r>
          </a:p>
          <a:p>
            <a:endParaRPr lang="en-GB" sz="1600" b="1" dirty="0"/>
          </a:p>
          <a:p>
            <a:r>
              <a:rPr lang="en-GB" sz="2000" b="1" dirty="0"/>
              <a:t>Remote Editing</a:t>
            </a:r>
          </a:p>
          <a:p>
            <a:pPr marL="185738" lvl="1" indent="0">
              <a:buNone/>
            </a:pPr>
            <a:r>
              <a:rPr lang="en-GB" sz="1600" dirty="0"/>
              <a:t>Share and annotate collaboratively.</a:t>
            </a:r>
          </a:p>
          <a:p>
            <a:endParaRPr lang="en-GB" dirty="0" smtClean="0"/>
          </a:p>
          <a:p>
            <a:r>
              <a:rPr lang="en-GB" sz="2000" b="1" dirty="0"/>
              <a:t>Working together</a:t>
            </a:r>
          </a:p>
          <a:p>
            <a:pPr marL="185738" lvl="1" indent="0">
              <a:buNone/>
            </a:pPr>
            <a:r>
              <a:rPr lang="en-GB" sz="1600" dirty="0" smtClean="0"/>
              <a:t>Chat with co-workers, </a:t>
            </a:r>
            <a:r>
              <a:rPr lang="en-GB" sz="1600" dirty="0"/>
              <a:t>teleconferencing, email, chat (</a:t>
            </a:r>
            <a:r>
              <a:rPr lang="en-GB" sz="1600" dirty="0" err="1"/>
              <a:t>voxer</a:t>
            </a:r>
            <a:r>
              <a:rPr lang="en-GB" sz="1600" dirty="0"/>
              <a:t>), twitter…</a:t>
            </a:r>
          </a:p>
        </p:txBody>
      </p:sp>
    </p:spTree>
    <p:extLst>
      <p:ext uri="{BB962C8B-B14F-4D97-AF65-F5344CB8AC3E}">
        <p14:creationId xmlns:p14="http://schemas.microsoft.com/office/powerpoint/2010/main" val="5712032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 Management module</a:t>
            </a:r>
            <a:endParaRPr lang="en-GB" dirty="0"/>
          </a:p>
        </p:txBody>
      </p:sp>
      <p:sp>
        <p:nvSpPr>
          <p:cNvPr id="3" name="Content Placeholder 2"/>
          <p:cNvSpPr>
            <a:spLocks noGrp="1"/>
          </p:cNvSpPr>
          <p:nvPr>
            <p:ph idx="1"/>
          </p:nvPr>
        </p:nvSpPr>
        <p:spPr>
          <a:xfrm>
            <a:off x="1403350" y="2132856"/>
            <a:ext cx="7272338" cy="4182150"/>
          </a:xfrm>
        </p:spPr>
        <p:txBody>
          <a:bodyPr/>
          <a:lstStyle/>
          <a:p>
            <a:r>
              <a:rPr lang="en-GB" sz="2000" b="1" dirty="0"/>
              <a:t>Web-based configuration</a:t>
            </a:r>
            <a:br>
              <a:rPr lang="en-GB" sz="2000" b="1" dirty="0"/>
            </a:br>
            <a:r>
              <a:rPr lang="en-GB" sz="1600" dirty="0"/>
              <a:t>Application developers can configure an application via the web. Online logging of usage statistics and bugs.</a:t>
            </a:r>
            <a:endParaRPr lang="en-GB" sz="1600" b="1" dirty="0"/>
          </a:p>
          <a:p>
            <a:pPr marL="0" indent="0">
              <a:buNone/>
            </a:pPr>
            <a:endParaRPr lang="en-GB" sz="2000" b="1" dirty="0"/>
          </a:p>
          <a:p>
            <a:pPr>
              <a:lnSpc>
                <a:spcPct val="150000"/>
              </a:lnSpc>
            </a:pPr>
            <a:r>
              <a:rPr lang="en-GB" sz="2000" b="1" dirty="0"/>
              <a:t>Installation and updates</a:t>
            </a:r>
            <a:br>
              <a:rPr lang="en-GB" sz="2000" b="1" dirty="0"/>
            </a:br>
            <a:r>
              <a:rPr lang="en-GB" sz="1600" dirty="0"/>
              <a:t>Can be done automatically (via Click-once) </a:t>
            </a:r>
          </a:p>
        </p:txBody>
      </p:sp>
    </p:spTree>
    <p:extLst>
      <p:ext uri="{BB962C8B-B14F-4D97-AF65-F5344CB8AC3E}">
        <p14:creationId xmlns:p14="http://schemas.microsoft.com/office/powerpoint/2010/main" val="76880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Interface with models and simulations</a:t>
            </a:r>
            <a:endParaRPr lang="en-GB" dirty="0"/>
          </a:p>
        </p:txBody>
      </p:sp>
      <p:sp>
        <p:nvSpPr>
          <p:cNvPr id="3" name="Content Placeholder 2"/>
          <p:cNvSpPr>
            <a:spLocks noGrp="1"/>
          </p:cNvSpPr>
          <p:nvPr>
            <p:ph idx="1"/>
          </p:nvPr>
        </p:nvSpPr>
        <p:spPr>
          <a:xfrm>
            <a:off x="1403350" y="2199600"/>
            <a:ext cx="5904954" cy="4182150"/>
          </a:xfrm>
        </p:spPr>
        <p:txBody>
          <a:bodyPr/>
          <a:lstStyle/>
          <a:p>
            <a:r>
              <a:rPr lang="en-GB" sz="2000" b="1" dirty="0"/>
              <a:t>Existing models</a:t>
            </a:r>
          </a:p>
          <a:p>
            <a:pPr marL="185738" lvl="1" indent="0">
              <a:buNone/>
            </a:pPr>
            <a:r>
              <a:rPr lang="en-GB" sz="1600" dirty="0"/>
              <a:t>Traffic management, Noise management, air quality, quality of life, ground water, durability, external safety, costs, impact of explosions, Building Information Models, Field of View…</a:t>
            </a:r>
            <a:br>
              <a:rPr lang="en-GB" sz="1600" dirty="0"/>
            </a:br>
            <a:endParaRPr lang="en-GB" sz="1600" dirty="0"/>
          </a:p>
          <a:p>
            <a:r>
              <a:rPr lang="en-GB" sz="2000" b="1" dirty="0"/>
              <a:t>Existing </a:t>
            </a:r>
            <a:r>
              <a:rPr lang="en-GB" sz="2000" b="1" dirty="0" smtClean="0"/>
              <a:t>simulations	</a:t>
            </a:r>
            <a:endParaRPr lang="en-GB" sz="2000" b="1" dirty="0"/>
          </a:p>
          <a:p>
            <a:pPr marL="185738" lvl="1" indent="0">
              <a:buNone/>
            </a:pPr>
            <a:r>
              <a:rPr lang="en-GB" sz="1600" dirty="0"/>
              <a:t>Marine traffic, weather and wind, flooding, evacuation, oil spills, traffic jams, intelligent traffic systems…</a:t>
            </a:r>
          </a:p>
          <a:p>
            <a:pPr marL="0" indent="0">
              <a:buNone/>
            </a:pPr>
            <a:endParaRPr lang="en-GB" sz="2000" b="1" dirty="0"/>
          </a:p>
          <a:p>
            <a:pPr marL="0" indent="0">
              <a:buNone/>
            </a:pPr>
            <a:endParaRPr lang="en-GB" sz="2000" b="1" dirty="0"/>
          </a:p>
        </p:txBody>
      </p:sp>
      <p:pic>
        <p:nvPicPr>
          <p:cNvPr id="1026" name="Picture 2" descr="Weergave van Rotterdam in Urban Strate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4941168"/>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4064" y="1973836"/>
            <a:ext cx="1368152" cy="2705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794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Coupling with external devices</a:t>
            </a:r>
            <a:endParaRPr lang="en-GB" dirty="0"/>
          </a:p>
        </p:txBody>
      </p:sp>
      <p:sp>
        <p:nvSpPr>
          <p:cNvPr id="3" name="Content Placeholder 2"/>
          <p:cNvSpPr>
            <a:spLocks noGrp="1"/>
          </p:cNvSpPr>
          <p:nvPr>
            <p:ph idx="1"/>
          </p:nvPr>
        </p:nvSpPr>
        <p:spPr>
          <a:xfrm>
            <a:off x="1403355" y="1988840"/>
            <a:ext cx="7597127" cy="4392910"/>
          </a:xfrm>
        </p:spPr>
        <p:txBody>
          <a:bodyPr/>
          <a:lstStyle/>
          <a:p>
            <a:r>
              <a:rPr lang="en-GB" sz="2000" b="1" dirty="0" err="1"/>
              <a:t>SecondScreen</a:t>
            </a:r>
            <a:r>
              <a:rPr lang="en-GB" sz="2000" b="1" dirty="0"/>
              <a:t/>
            </a:r>
            <a:br>
              <a:rPr lang="en-GB" sz="2000" b="1" dirty="0"/>
            </a:br>
            <a:r>
              <a:rPr lang="en-GB" sz="1600" dirty="0"/>
              <a:t>Google Earth, </a:t>
            </a:r>
            <a:r>
              <a:rPr lang="en-GB" sz="1600" dirty="0" err="1"/>
              <a:t>StreetView</a:t>
            </a:r>
            <a:r>
              <a:rPr lang="en-GB" sz="1600" dirty="0"/>
              <a:t>, photo’s, timeline, video, </a:t>
            </a:r>
            <a:br>
              <a:rPr lang="en-GB" sz="1600" dirty="0"/>
            </a:br>
            <a:r>
              <a:rPr lang="en-GB" sz="1600" dirty="0"/>
              <a:t>websites, presentations</a:t>
            </a:r>
            <a:endParaRPr lang="en-GB" sz="2000" b="1" dirty="0"/>
          </a:p>
          <a:p>
            <a:endParaRPr lang="en-GB" dirty="0"/>
          </a:p>
          <a:p>
            <a:pPr>
              <a:lnSpc>
                <a:spcPct val="150000"/>
              </a:lnSpc>
            </a:pPr>
            <a:r>
              <a:rPr lang="en-GB" sz="2000" b="1" dirty="0"/>
              <a:t>Gestures &amp; voice interaction</a:t>
            </a:r>
            <a:br>
              <a:rPr lang="en-GB" sz="2000" b="1" dirty="0"/>
            </a:br>
            <a:r>
              <a:rPr lang="en-GB" sz="1600" dirty="0"/>
              <a:t>Using Kinect to control </a:t>
            </a:r>
            <a:r>
              <a:rPr lang="en-GB" sz="1600" dirty="0" smtClean="0"/>
              <a:t>applications via voice or gesture</a:t>
            </a:r>
            <a:endParaRPr lang="en-GB" sz="1600" b="1" dirty="0"/>
          </a:p>
          <a:p>
            <a:endParaRPr lang="en-GB" dirty="0" smtClean="0"/>
          </a:p>
          <a:p>
            <a:pPr>
              <a:lnSpc>
                <a:spcPct val="150000"/>
              </a:lnSpc>
            </a:pPr>
            <a:r>
              <a:rPr lang="en-GB" sz="2000" b="1" dirty="0" err="1"/>
              <a:t>SmartPhone</a:t>
            </a:r>
            <a:r>
              <a:rPr lang="en-GB" sz="2000" b="1" dirty="0"/>
              <a:t/>
            </a:r>
            <a:br>
              <a:rPr lang="en-GB" sz="2000" b="1" dirty="0"/>
            </a:br>
            <a:r>
              <a:rPr lang="en-GB" sz="1600" dirty="0"/>
              <a:t>Exchange live GPS position </a:t>
            </a:r>
            <a:br>
              <a:rPr lang="en-GB" sz="1600" dirty="0"/>
            </a:br>
            <a:r>
              <a:rPr lang="en-GB" sz="1600" dirty="0"/>
              <a:t>(blue force tracking), media, </a:t>
            </a:r>
            <a:br>
              <a:rPr lang="en-GB" sz="1600" dirty="0"/>
            </a:br>
            <a:r>
              <a:rPr lang="en-GB" sz="1600" dirty="0"/>
              <a:t>live streaming of camera </a:t>
            </a:r>
            <a:br>
              <a:rPr lang="en-GB" sz="1600" dirty="0"/>
            </a:br>
            <a:r>
              <a:rPr lang="en-GB" sz="1600" dirty="0"/>
              <a:t>image</a:t>
            </a:r>
            <a:endParaRPr lang="en-GB" b="1" dirty="0" smtClean="0"/>
          </a:p>
          <a:p>
            <a:endParaRPr lang="en-GB" dirty="0"/>
          </a:p>
          <a:p>
            <a:endParaRPr lang="en-GB" dirty="0"/>
          </a:p>
        </p:txBody>
      </p:sp>
      <p:pic>
        <p:nvPicPr>
          <p:cNvPr id="5" name="Picture 4" descr="DSC000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7465" y="1499602"/>
            <a:ext cx="2305705" cy="17293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407" t="29672" r="23958" b="18955"/>
          <a:stretch/>
        </p:blipFill>
        <p:spPr bwMode="auto">
          <a:xfrm>
            <a:off x="4189988" y="5205415"/>
            <a:ext cx="2209569" cy="1430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040" t="29283" r="29072" b="18120"/>
          <a:stretch/>
        </p:blipFill>
        <p:spPr bwMode="auto">
          <a:xfrm>
            <a:off x="6637459" y="5205415"/>
            <a:ext cx="2315518" cy="1430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932" t="29235" r="24165" b="18212"/>
          <a:stretch/>
        </p:blipFill>
        <p:spPr bwMode="auto">
          <a:xfrm>
            <a:off x="6637459" y="3502197"/>
            <a:ext cx="2315518"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42141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3350" y="1412776"/>
            <a:ext cx="7272338" cy="4968974"/>
          </a:xfrm>
        </p:spPr>
        <p:txBody>
          <a:bodyPr/>
          <a:lstStyle/>
          <a:p>
            <a:pPr marL="0" indent="0">
              <a:buNone/>
            </a:pPr>
            <a:r>
              <a:rPr lang="en-GB" sz="2800" dirty="0"/>
              <a:t>And many more …</a:t>
            </a:r>
          </a:p>
          <a:p>
            <a:pPr marL="0" indent="0">
              <a:buNone/>
            </a:pPr>
            <a:endParaRPr lang="en-GB" sz="2800" dirty="0"/>
          </a:p>
          <a:p>
            <a:r>
              <a:rPr lang="en-GB" dirty="0" smtClean="0"/>
              <a:t>CCTV integration</a:t>
            </a:r>
          </a:p>
          <a:p>
            <a:r>
              <a:rPr lang="en-GB" dirty="0" smtClean="0"/>
              <a:t>Interfacing with simulation standards</a:t>
            </a:r>
            <a:br>
              <a:rPr lang="en-GB" dirty="0" smtClean="0"/>
            </a:br>
            <a:r>
              <a:rPr lang="en-GB" dirty="0" smtClean="0"/>
              <a:t>such as DIS and HLA</a:t>
            </a:r>
          </a:p>
          <a:p>
            <a:r>
              <a:rPr lang="en-GB" dirty="0" smtClean="0"/>
              <a:t>Active tangibles</a:t>
            </a:r>
          </a:p>
          <a:p>
            <a:r>
              <a:rPr lang="en-GB" dirty="0" smtClean="0"/>
              <a:t>Social Media integration</a:t>
            </a:r>
          </a:p>
          <a:p>
            <a:r>
              <a:rPr lang="en-GB" dirty="0" smtClean="0"/>
              <a:t>Live TV streams</a:t>
            </a:r>
          </a:p>
          <a:p>
            <a:r>
              <a:rPr lang="en-GB" dirty="0" smtClean="0"/>
              <a:t>VNC coupling</a:t>
            </a:r>
          </a:p>
          <a:p>
            <a:r>
              <a:rPr lang="en-GB" dirty="0" smtClean="0"/>
              <a:t>Conference call / SMS</a:t>
            </a:r>
            <a:r>
              <a:rPr lang="en-GB" sz="2000" b="1" dirty="0"/>
              <a:t/>
            </a:r>
            <a:br>
              <a:rPr lang="en-GB" sz="2000" b="1" dirty="0"/>
            </a:br>
            <a:r>
              <a:rPr lang="en-GB" sz="1600" dirty="0"/>
              <a:t> </a:t>
            </a:r>
            <a:endParaRPr lang="en-GB" sz="2000" b="1" dirty="0"/>
          </a:p>
          <a:p>
            <a:pPr marL="0" indent="0">
              <a:buNone/>
            </a:pPr>
            <a:endParaRPr lang="en-GB"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8" y="4195098"/>
            <a:ext cx="3205463" cy="240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593248" y="6608391"/>
            <a:ext cx="1507144" cy="276999"/>
          </a:xfrm>
          <a:prstGeom prst="rect">
            <a:avLst/>
          </a:prstGeom>
        </p:spPr>
        <p:txBody>
          <a:bodyPr wrap="none">
            <a:spAutoFit/>
          </a:bodyPr>
          <a:lstStyle/>
          <a:p>
            <a:pPr algn="ctr"/>
            <a:r>
              <a:rPr lang="en-GB" sz="1200" dirty="0"/>
              <a:t>Impact of explosion</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7" y="1307110"/>
            <a:ext cx="3235717" cy="2424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342258" y="3789046"/>
            <a:ext cx="1851789" cy="276999"/>
          </a:xfrm>
          <a:prstGeom prst="rect">
            <a:avLst/>
          </a:prstGeom>
        </p:spPr>
        <p:txBody>
          <a:bodyPr wrap="none">
            <a:spAutoFit/>
          </a:bodyPr>
          <a:lstStyle/>
          <a:p>
            <a:pPr algn="ctr"/>
            <a:r>
              <a:rPr lang="en-GB" sz="1200" dirty="0"/>
              <a:t>TV / CCTV video stream</a:t>
            </a:r>
          </a:p>
        </p:txBody>
      </p:sp>
    </p:spTree>
    <p:extLst>
      <p:ext uri="{BB962C8B-B14F-4D97-AF65-F5344CB8AC3E}">
        <p14:creationId xmlns:p14="http://schemas.microsoft.com/office/powerpoint/2010/main" val="1103317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Innovative Urban Planning</a:t>
            </a:r>
            <a:endParaRPr lang="en-GB" dirty="0"/>
          </a:p>
        </p:txBody>
      </p:sp>
      <p:sp>
        <p:nvSpPr>
          <p:cNvPr id="3" name="Content Placeholder 2"/>
          <p:cNvSpPr>
            <a:spLocks noGrp="1"/>
          </p:cNvSpPr>
          <p:nvPr>
            <p:ph idx="1"/>
          </p:nvPr>
        </p:nvSpPr>
        <p:spPr/>
        <p:txBody>
          <a:bodyPr/>
          <a:lstStyle/>
          <a:p>
            <a:r>
              <a:rPr lang="en-GB" b="1" dirty="0" smtClean="0"/>
              <a:t>Customer: </a:t>
            </a:r>
            <a:r>
              <a:rPr lang="en-GB" dirty="0" smtClean="0"/>
              <a:t>City of The Hague</a:t>
            </a:r>
          </a:p>
          <a:p>
            <a:endParaRPr lang="en-GB" dirty="0" smtClean="0"/>
          </a:p>
          <a:p>
            <a:r>
              <a:rPr lang="en-GB" b="1" dirty="0" smtClean="0"/>
              <a:t>Goal: </a:t>
            </a:r>
            <a:r>
              <a:rPr lang="en-GB" dirty="0" smtClean="0"/>
              <a:t>Enable domain experts to quickly and collaboratively create a master and </a:t>
            </a:r>
            <a:r>
              <a:rPr lang="en-GB" dirty="0"/>
              <a:t>safety </a:t>
            </a:r>
            <a:r>
              <a:rPr lang="en-GB" dirty="0" smtClean="0"/>
              <a:t>plan for the city.</a:t>
            </a:r>
          </a:p>
          <a:p>
            <a:pPr marL="0" indent="0">
              <a:buNone/>
            </a:pPr>
            <a:endParaRPr lang="en-GB" dirty="0" smtClean="0"/>
          </a:p>
          <a:p>
            <a:pPr algn="r"/>
            <a:r>
              <a:rPr lang="en-GB" dirty="0" smtClean="0"/>
              <a:t>Experts estimate impact of plans and measures on the city collaboratively:</a:t>
            </a:r>
          </a:p>
          <a:p>
            <a:pPr marL="371475" lvl="2" indent="-185738" algn="r"/>
            <a:r>
              <a:rPr lang="en-GB" dirty="0"/>
              <a:t>Criteria: Quality of life, </a:t>
            </a:r>
            <a:r>
              <a:rPr lang="en-GB" dirty="0" smtClean="0"/>
              <a:t>Economics, Safety &amp; Security and Costs</a:t>
            </a:r>
          </a:p>
          <a:p>
            <a:pPr marL="185738" lvl="1" indent="-185738" algn="r"/>
            <a:r>
              <a:rPr lang="en-GB" dirty="0" smtClean="0"/>
              <a:t>Combine selected plans &amp; measures</a:t>
            </a:r>
          </a:p>
          <a:p>
            <a:endParaRPr lang="en-GB" dirty="0" smtClean="0"/>
          </a:p>
          <a:p>
            <a:endParaRPr lang="en-GB" dirty="0" smtClean="0"/>
          </a:p>
        </p:txBody>
      </p:sp>
      <p:pic>
        <p:nvPicPr>
          <p:cNvPr id="7" name="Content Placeholder 6"/>
          <p:cNvPicPr>
            <a:picLocks noGrp="1" noChangeAspect="1"/>
          </p:cNvPicPr>
          <p:nvPr>
            <p:ph idx="13"/>
          </p:nvPr>
        </p:nvPicPr>
        <p:blipFill>
          <a:blip r:embed="rId3" cstate="print">
            <a:extLst>
              <a:ext uri="{28A0092B-C50C-407E-A947-70E740481C1C}">
                <a14:useLocalDpi xmlns:a14="http://schemas.microsoft.com/office/drawing/2010/main" val="0"/>
              </a:ext>
            </a:extLst>
          </a:blip>
          <a:stretch>
            <a:fillRect/>
          </a:stretch>
        </p:blipFill>
        <p:spPr>
          <a:xfrm>
            <a:off x="1403350" y="1881187"/>
            <a:ext cx="3024188" cy="4032250"/>
          </a:xfrm>
        </p:spPr>
      </p:pic>
    </p:spTree>
    <p:extLst>
      <p:ext uri="{BB962C8B-B14F-4D97-AF65-F5344CB8AC3E}">
        <p14:creationId xmlns:p14="http://schemas.microsoft.com/office/powerpoint/2010/main" val="4260093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384"/>
            <a:ext cx="4840288" cy="3630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0289" y="3630216"/>
            <a:ext cx="4303712" cy="3227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Content Placeholder 5"/>
          <p:cNvSpPr>
            <a:spLocks noGrp="1"/>
          </p:cNvSpPr>
          <p:nvPr>
            <p:ph idx="1"/>
          </p:nvPr>
        </p:nvSpPr>
        <p:spPr>
          <a:xfrm>
            <a:off x="1403648" y="3861054"/>
            <a:ext cx="3419450" cy="2592387"/>
          </a:xfrm>
        </p:spPr>
        <p:txBody>
          <a:bodyPr/>
          <a:lstStyle/>
          <a:p>
            <a:endParaRPr lang="en-GB" dirty="0" smtClean="0"/>
          </a:p>
          <a:p>
            <a:endParaRPr lang="en-GB" dirty="0"/>
          </a:p>
          <a:p>
            <a:endParaRPr lang="en-GB" dirty="0" smtClean="0"/>
          </a:p>
          <a:p>
            <a:r>
              <a:rPr lang="en-GB" dirty="0" smtClean="0"/>
              <a:t>Domain experts collaboratively specify the effects of a potential plan (International Higher Education) on the area</a:t>
            </a:r>
            <a:endParaRPr lang="en-GB" dirty="0"/>
          </a:p>
        </p:txBody>
      </p:sp>
      <p:sp>
        <p:nvSpPr>
          <p:cNvPr id="19" name="Content Placeholder 5"/>
          <p:cNvSpPr>
            <a:spLocks noGrp="1"/>
          </p:cNvSpPr>
          <p:nvPr>
            <p:ph idx="1"/>
          </p:nvPr>
        </p:nvSpPr>
        <p:spPr>
          <a:xfrm>
            <a:off x="5220072" y="1120447"/>
            <a:ext cx="3419450" cy="2592387"/>
          </a:xfrm>
        </p:spPr>
        <p:txBody>
          <a:bodyPr/>
          <a:lstStyle/>
          <a:p>
            <a:r>
              <a:rPr lang="en-GB" dirty="0" smtClean="0"/>
              <a:t>Drag plans (shown in the wheel) to a cluster on the map. </a:t>
            </a:r>
          </a:p>
          <a:p>
            <a:endParaRPr lang="en-GB" dirty="0" smtClean="0"/>
          </a:p>
          <a:p>
            <a:r>
              <a:rPr lang="en-GB" dirty="0" smtClean="0"/>
              <a:t>The dialog box instantly shows the effect on the criteria based on the expert model.</a:t>
            </a:r>
            <a:endParaRPr lang="en-GB" dirty="0"/>
          </a:p>
        </p:txBody>
      </p:sp>
    </p:spTree>
    <p:extLst>
      <p:ext uri="{BB962C8B-B14F-4D97-AF65-F5344CB8AC3E}">
        <p14:creationId xmlns:p14="http://schemas.microsoft.com/office/powerpoint/2010/main" val="21745702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TerrorRisk</a:t>
            </a:r>
            <a:endParaRPr lang="en-GB" dirty="0"/>
          </a:p>
        </p:txBody>
      </p:sp>
      <p:sp>
        <p:nvSpPr>
          <p:cNvPr id="3" name="Content Placeholder 2"/>
          <p:cNvSpPr>
            <a:spLocks noGrp="1"/>
          </p:cNvSpPr>
          <p:nvPr>
            <p:ph idx="1"/>
          </p:nvPr>
        </p:nvSpPr>
        <p:spPr>
          <a:xfrm>
            <a:off x="1331647" y="1916832"/>
            <a:ext cx="2592287" cy="4182150"/>
          </a:xfrm>
        </p:spPr>
        <p:txBody>
          <a:bodyPr/>
          <a:lstStyle/>
          <a:p>
            <a:r>
              <a:rPr lang="en-GB" b="1" dirty="0" smtClean="0"/>
              <a:t>Goal</a:t>
            </a:r>
            <a:br>
              <a:rPr lang="en-GB" b="1" dirty="0" smtClean="0"/>
            </a:br>
            <a:r>
              <a:rPr lang="en-GB" dirty="0" smtClean="0"/>
              <a:t>Estimate current threat level per organization or building</a:t>
            </a:r>
          </a:p>
          <a:p>
            <a:pPr marL="0" indent="0">
              <a:buNone/>
            </a:pPr>
            <a:endParaRPr lang="en-GB" dirty="0" smtClean="0"/>
          </a:p>
          <a:p>
            <a:r>
              <a:rPr lang="en-GB" b="1" dirty="0" smtClean="0"/>
              <a:t>Inputs</a:t>
            </a:r>
            <a:endParaRPr lang="en-GB" dirty="0" smtClean="0"/>
          </a:p>
          <a:p>
            <a:pPr lvl="1"/>
            <a:r>
              <a:rPr lang="en-GB" dirty="0" smtClean="0"/>
              <a:t>location vulnerability</a:t>
            </a:r>
          </a:p>
          <a:p>
            <a:pPr lvl="1"/>
            <a:r>
              <a:rPr lang="en-GB" dirty="0" smtClean="0"/>
              <a:t>terrorist sensitivity</a:t>
            </a:r>
          </a:p>
          <a:p>
            <a:pPr lvl="1"/>
            <a:r>
              <a:rPr lang="en-GB" dirty="0" smtClean="0"/>
              <a:t>terrorist activity level</a:t>
            </a:r>
            <a:endParaRPr lang="en-GB" b="1" dirty="0" smtClean="0"/>
          </a:p>
          <a:p>
            <a:endParaRPr lang="en-GB" b="1" dirty="0" smtClean="0"/>
          </a:p>
          <a:p>
            <a:endParaRPr lang="en-GB" b="1" dirty="0"/>
          </a:p>
        </p:txBody>
      </p:sp>
      <p:pic>
        <p:nvPicPr>
          <p:cNvPr id="1027" name="Picture 3" descr="I:\Surface2\Wink\TerrorRisk Building B5R5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1" y="2908623"/>
            <a:ext cx="5292080" cy="396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7771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68544" cy="710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468544" cy="710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468544" cy="710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468544" cy="710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468544" cy="710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468544" cy="710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4"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468544" cy="710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587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2000"/>
                                        <p:tgtEl>
                                          <p:spTgt spid="20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9"/>
                                        </p:tgtEl>
                                        <p:attrNameLst>
                                          <p:attrName>style.visibility</p:attrName>
                                        </p:attrNameLst>
                                      </p:cBhvr>
                                      <p:to>
                                        <p:strVal val="visible"/>
                                      </p:to>
                                    </p:set>
                                    <p:animEffect transition="in" filter="fade">
                                      <p:cBhvr>
                                        <p:cTn id="12" dur="2000"/>
                                        <p:tgtEl>
                                          <p:spTgt spid="2059"/>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2060"/>
                                        </p:tgtEl>
                                        <p:attrNameLst>
                                          <p:attrName>style.visibility</p:attrName>
                                        </p:attrNameLst>
                                      </p:cBhvr>
                                      <p:to>
                                        <p:strVal val="visible"/>
                                      </p:to>
                                    </p:set>
                                    <p:animEffect transition="in" filter="fade">
                                      <p:cBhvr>
                                        <p:cTn id="16" dur="2000"/>
                                        <p:tgtEl>
                                          <p:spTgt spid="2060"/>
                                        </p:tgtEl>
                                      </p:cBhvr>
                                    </p:animEffect>
                                  </p:childTnLst>
                                </p:cTn>
                              </p:par>
                            </p:childTnLst>
                          </p:cTn>
                        </p:par>
                        <p:par>
                          <p:cTn id="17" fill="hold">
                            <p:stCondLst>
                              <p:cond delay="4000"/>
                            </p:stCondLst>
                            <p:childTnLst>
                              <p:par>
                                <p:cTn id="18" presetID="10" presetClass="entr" presetSubtype="0" fill="hold" nodeType="afterEffect">
                                  <p:stCondLst>
                                    <p:cond delay="0"/>
                                  </p:stCondLst>
                                  <p:childTnLst>
                                    <p:set>
                                      <p:cBhvr>
                                        <p:cTn id="19" dur="1" fill="hold">
                                          <p:stCondLst>
                                            <p:cond delay="0"/>
                                          </p:stCondLst>
                                        </p:cTn>
                                        <p:tgtEl>
                                          <p:spTgt spid="2061"/>
                                        </p:tgtEl>
                                        <p:attrNameLst>
                                          <p:attrName>style.visibility</p:attrName>
                                        </p:attrNameLst>
                                      </p:cBhvr>
                                      <p:to>
                                        <p:strVal val="visible"/>
                                      </p:to>
                                    </p:set>
                                    <p:animEffect transition="in" filter="fade">
                                      <p:cBhvr>
                                        <p:cTn id="20" dur="2000"/>
                                        <p:tgtEl>
                                          <p:spTgt spid="2061"/>
                                        </p:tgtEl>
                                      </p:cBhvr>
                                    </p:animEffect>
                                  </p:childTnLst>
                                </p:cTn>
                              </p:par>
                            </p:childTnLst>
                          </p:cTn>
                        </p:par>
                        <p:par>
                          <p:cTn id="21" fill="hold">
                            <p:stCondLst>
                              <p:cond delay="6000"/>
                            </p:stCondLst>
                            <p:childTnLst>
                              <p:par>
                                <p:cTn id="22" presetID="10" presetClass="entr" presetSubtype="0" fill="hold" nodeType="afterEffect">
                                  <p:stCondLst>
                                    <p:cond delay="0"/>
                                  </p:stCondLst>
                                  <p:childTnLst>
                                    <p:set>
                                      <p:cBhvr>
                                        <p:cTn id="23" dur="1" fill="hold">
                                          <p:stCondLst>
                                            <p:cond delay="0"/>
                                          </p:stCondLst>
                                        </p:cTn>
                                        <p:tgtEl>
                                          <p:spTgt spid="2062"/>
                                        </p:tgtEl>
                                        <p:attrNameLst>
                                          <p:attrName>style.visibility</p:attrName>
                                        </p:attrNameLst>
                                      </p:cBhvr>
                                      <p:to>
                                        <p:strVal val="visible"/>
                                      </p:to>
                                    </p:set>
                                    <p:animEffect transition="in" filter="fade">
                                      <p:cBhvr>
                                        <p:cTn id="24" dur="2000"/>
                                        <p:tgtEl>
                                          <p:spTgt spid="2062"/>
                                        </p:tgtEl>
                                      </p:cBhvr>
                                    </p:animEffect>
                                  </p:childTnLst>
                                </p:cTn>
                              </p:par>
                            </p:childTnLst>
                          </p:cTn>
                        </p:par>
                        <p:par>
                          <p:cTn id="25" fill="hold">
                            <p:stCondLst>
                              <p:cond delay="8000"/>
                            </p:stCondLst>
                            <p:childTnLst>
                              <p:par>
                                <p:cTn id="26" presetID="10" presetClass="entr" presetSubtype="0" fill="hold" nodeType="afterEffect">
                                  <p:stCondLst>
                                    <p:cond delay="0"/>
                                  </p:stCondLst>
                                  <p:childTnLst>
                                    <p:set>
                                      <p:cBhvr>
                                        <p:cTn id="27" dur="1" fill="hold">
                                          <p:stCondLst>
                                            <p:cond delay="0"/>
                                          </p:stCondLst>
                                        </p:cTn>
                                        <p:tgtEl>
                                          <p:spTgt spid="2063"/>
                                        </p:tgtEl>
                                        <p:attrNameLst>
                                          <p:attrName>style.visibility</p:attrName>
                                        </p:attrNameLst>
                                      </p:cBhvr>
                                      <p:to>
                                        <p:strVal val="visible"/>
                                      </p:to>
                                    </p:set>
                                    <p:animEffect transition="in" filter="fade">
                                      <p:cBhvr>
                                        <p:cTn id="28" dur="2000"/>
                                        <p:tgtEl>
                                          <p:spTgt spid="206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64"/>
                                        </p:tgtEl>
                                        <p:attrNameLst>
                                          <p:attrName>style.visibility</p:attrName>
                                        </p:attrNameLst>
                                      </p:cBhvr>
                                      <p:to>
                                        <p:strVal val="visible"/>
                                      </p:to>
                                    </p:set>
                                    <p:animEffect transition="in" filter="fade">
                                      <p:cBhvr>
                                        <p:cTn id="33" dur="20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76877" y="1342800"/>
            <a:ext cx="3959225" cy="720000"/>
          </a:xfrm>
        </p:spPr>
        <p:txBody>
          <a:bodyPr/>
          <a:lstStyle/>
          <a:p>
            <a:r>
              <a:rPr lang="en-GB" dirty="0" smtClean="0"/>
              <a:t>Marvel</a:t>
            </a:r>
            <a:endParaRPr lang="en-GB" sz="1800" i="1" dirty="0"/>
          </a:p>
        </p:txBody>
      </p:sp>
      <p:sp>
        <p:nvSpPr>
          <p:cNvPr id="8" name="Content Placeholder 7"/>
          <p:cNvSpPr>
            <a:spLocks noGrp="1"/>
          </p:cNvSpPr>
          <p:nvPr>
            <p:ph idx="1"/>
          </p:nvPr>
        </p:nvSpPr>
        <p:spPr>
          <a:xfrm>
            <a:off x="1332859" y="1917254"/>
            <a:ext cx="3959225" cy="4182150"/>
          </a:xfrm>
        </p:spPr>
        <p:txBody>
          <a:bodyPr/>
          <a:lstStyle/>
          <a:p>
            <a:r>
              <a:rPr lang="en-GB" b="1" dirty="0" smtClean="0"/>
              <a:t>Customer: </a:t>
            </a:r>
            <a:r>
              <a:rPr lang="en-GB" dirty="0" smtClean="0"/>
              <a:t>Internal Business Consultants (Operational Research)</a:t>
            </a:r>
          </a:p>
          <a:p>
            <a:r>
              <a:rPr lang="en-GB" b="1" dirty="0" smtClean="0"/>
              <a:t>Goal:</a:t>
            </a:r>
            <a:r>
              <a:rPr lang="en-GB" dirty="0" smtClean="0"/>
              <a:t> Develop Expert Models together with clients to estimate the effect of decisions</a:t>
            </a:r>
          </a:p>
        </p:txBody>
      </p:sp>
      <p:sp>
        <p:nvSpPr>
          <p:cNvPr id="7" name="Content Placeholder 7"/>
          <p:cNvSpPr>
            <a:spLocks noGrp="1"/>
          </p:cNvSpPr>
          <p:nvPr>
            <p:ph idx="1"/>
          </p:nvPr>
        </p:nvSpPr>
        <p:spPr>
          <a:xfrm>
            <a:off x="5292086" y="1916832"/>
            <a:ext cx="3959225" cy="4182150"/>
          </a:xfrm>
        </p:spPr>
        <p:txBody>
          <a:bodyPr/>
          <a:lstStyle/>
          <a:p>
            <a:r>
              <a:rPr lang="en-GB" dirty="0" smtClean="0"/>
              <a:t>Based on casual loop diagrams, determine the strength of relations, sign and time delay between different domain concepts to determine the most appropriate course of action.</a:t>
            </a:r>
            <a:endParaRPr lang="en-GB" dirty="0"/>
          </a:p>
        </p:txBody>
      </p:sp>
      <p:pic>
        <p:nvPicPr>
          <p:cNvPr id="2" name="Picture 2" descr="F:\Marvelous 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992862"/>
            <a:ext cx="5381436" cy="2892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77760"/>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TNO tekstdia -">
  <a:themeElements>
    <a:clrScheme name="TNO">
      <a:dk1>
        <a:sysClr val="windowText" lastClr="000000"/>
      </a:dk1>
      <a:lt1>
        <a:sysClr val="window" lastClr="FFFFFF"/>
      </a:lt1>
      <a:dk2>
        <a:srgbClr val="649EC9"/>
      </a:dk2>
      <a:lt2>
        <a:srgbClr val="9C9C9E"/>
      </a:lt2>
      <a:accent1>
        <a:srgbClr val="ED8000"/>
      </a:accent1>
      <a:accent2>
        <a:srgbClr val="CB1325"/>
      </a:accent2>
      <a:accent3>
        <a:srgbClr val="FFCB00"/>
      </a:accent3>
      <a:accent4>
        <a:srgbClr val="649EC9"/>
      </a:accent4>
      <a:accent5>
        <a:srgbClr val="D6277A"/>
      </a:accent5>
      <a:accent6>
        <a:srgbClr val="93A800"/>
      </a:accent6>
      <a:hlink>
        <a:srgbClr val="9C9C9E"/>
      </a:hlink>
      <a:folHlink>
        <a:srgbClr val="5D5C60"/>
      </a:folHlink>
    </a:clrScheme>
    <a:fontScheme name="TNO">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1273</Words>
  <Application>Microsoft Office PowerPoint</Application>
  <PresentationFormat>On-screen Show (4:3)</PresentationFormat>
  <Paragraphs>279</Paragraphs>
  <Slides>47</Slides>
  <Notes>5</Notes>
  <HiddenSlides>1</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Basis TNO tekstdia -</vt:lpstr>
      <vt:lpstr>Multi-Touch Apps</vt:lpstr>
      <vt:lpstr>Introduction </vt:lpstr>
      <vt:lpstr>Devices</vt:lpstr>
      <vt:lpstr>Examples of applications</vt:lpstr>
      <vt:lpstr>Innovative Urban Planning</vt:lpstr>
      <vt:lpstr>PowerPoint Presentation</vt:lpstr>
      <vt:lpstr>TerrorRisk</vt:lpstr>
      <vt:lpstr>PowerPoint Presentation</vt:lpstr>
      <vt:lpstr>Marvel</vt:lpstr>
      <vt:lpstr>Influence Analysis in Marvel</vt:lpstr>
      <vt:lpstr>Crisis Management Training Suite</vt:lpstr>
      <vt:lpstr>iTable</vt:lpstr>
      <vt:lpstr>Combine top view with 3D view in Google Earth</vt:lpstr>
      <vt:lpstr>Access traffic cameras</vt:lpstr>
      <vt:lpstr>Extract situational information from databases</vt:lpstr>
      <vt:lpstr>Combine 3D information with CBS statistics</vt:lpstr>
      <vt:lpstr>Filter information by location</vt:lpstr>
      <vt:lpstr>Visualise information streams or run simulations</vt:lpstr>
      <vt:lpstr>Augmented Reality for 3D Situational Awareness</vt:lpstr>
      <vt:lpstr>TouchMii</vt:lpstr>
      <vt:lpstr>Decision support: Analyse &amp; discuss alternatives</vt:lpstr>
      <vt:lpstr>Situational Awareness in VBS2</vt:lpstr>
      <vt:lpstr>UrbanFlood (FP7)</vt:lpstr>
      <vt:lpstr>The Reality Check: Real-time Evacuation Model</vt:lpstr>
      <vt:lpstr>SPARQS (Sensor Planning, Allocation of Resources and Quality of Service) </vt:lpstr>
      <vt:lpstr>TnoPresenter</vt:lpstr>
      <vt:lpstr>ieNat</vt:lpstr>
      <vt:lpstr>EIT Waternet</vt:lpstr>
      <vt:lpstr>CareTool</vt:lpstr>
      <vt:lpstr>Common Sense – for defence</vt:lpstr>
      <vt:lpstr>Logistic Planning</vt:lpstr>
      <vt:lpstr>SafeMe</vt:lpstr>
      <vt:lpstr>Maritime Situational Awareness</vt:lpstr>
      <vt:lpstr>SECURED Security Reqts. Editor &amp; Designer</vt:lpstr>
      <vt:lpstr>The Missing Link </vt:lpstr>
      <vt:lpstr>Technical background</vt:lpstr>
      <vt:lpstr>System Architecture</vt:lpstr>
      <vt:lpstr>Basic building blocks</vt:lpstr>
      <vt:lpstr>Basic building blocks 2</vt:lpstr>
      <vt:lpstr>Interfacing with external applications</vt:lpstr>
      <vt:lpstr>Analysis tools</vt:lpstr>
      <vt:lpstr>Analysis tools (2)</vt:lpstr>
      <vt:lpstr>Collaboration and Co-design</vt:lpstr>
      <vt:lpstr>System Management module</vt:lpstr>
      <vt:lpstr>Interface with models and simulations</vt:lpstr>
      <vt:lpstr>Coupling with external devices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2014-09-22T12:34:38Z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Date">
    <vt:lpwstr>5-6-2013 12:16:59</vt:lpwstr>
  </property>
  <property fmtid="{D5CDD505-2E9C-101B-9397-08002B2CF9AE}" pid="3" name="Title">
    <vt:lpwstr>csFramework</vt:lpwstr>
  </property>
  <property fmtid="{D5CDD505-2E9C-101B-9397-08002B2CF9AE}" pid="4" name="SubTitle">
    <vt:lpwstr>The world at your fingertips</vt:lpwstr>
  </property>
  <property fmtid="{D5CDD505-2E9C-101B-9397-08002B2CF9AE}" pid="5" name="Author">
    <vt:lpwstr>Arnoud de Jong</vt:lpwstr>
  </property>
  <property fmtid="{D5CDD505-2E9C-101B-9397-08002B2CF9AE}" pid="6" name="ShowPages">
    <vt:lpwstr>False</vt:lpwstr>
  </property>
  <property fmtid="{D5CDD505-2E9C-101B-9397-08002B2CF9AE}" pid="7" name="ShowDate">
    <vt:lpwstr>False</vt:lpwstr>
  </property>
  <property fmtid="{D5CDD505-2E9C-101B-9397-08002B2CF9AE}" pid="8" name="SelectedPhoto">
    <vt:lpwstr>TNO_THEMA'sBasic.jpg</vt:lpwstr>
  </property>
  <property fmtid="{D5CDD505-2E9C-101B-9397-08002B2CF9AE}" pid="9" name="DateText">
    <vt:lpwstr>March 08, 2012</vt:lpwstr>
  </property>
  <property fmtid="{D5CDD505-2E9C-101B-9397-08002B2CF9AE}" pid="10" name="Color">
    <vt:lpwstr>True</vt:lpwstr>
  </property>
  <property fmtid="{D5CDD505-2E9C-101B-9397-08002B2CF9AE}" pid="11" name="Grammar">
    <vt:lpwstr>0</vt:lpwstr>
  </property>
  <property fmtid="{D5CDD505-2E9C-101B-9397-08002B2CF9AE}" pid="12" name="FavoriteLink1Image">
    <vt:lpwstr>Nederland.jpg</vt:lpwstr>
  </property>
  <property fmtid="{D5CDD505-2E9C-101B-9397-08002B2CF9AE}" pid="13" name="FavoriteLink2Image">
    <vt:lpwstr>techniek.jpg</vt:lpwstr>
  </property>
  <property fmtid="{D5CDD505-2E9C-101B-9397-08002B2CF9AE}" pid="14" name="FavoriteLink1Index">
    <vt:lpwstr>1</vt:lpwstr>
  </property>
  <property fmtid="{D5CDD505-2E9C-101B-9397-08002B2CF9AE}" pid="15" name="FavoriteLink2Index">
    <vt:lpwstr>1</vt:lpwstr>
  </property>
  <property fmtid="{D5CDD505-2E9C-101B-9397-08002B2CF9AE}" pid="16" name="CreationDate">
    <vt:lpwstr>8-3-2012 9:29:31</vt:lpwstr>
  </property>
  <property fmtid="{D5CDD505-2E9C-101B-9397-08002B2CF9AE}" pid="17" name="CreationBy">
    <vt:lpwstr>jongapjd</vt:lpwstr>
  </property>
</Properties>
</file>